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79" r:id="rId9"/>
    <p:sldId id="280" r:id="rId10"/>
    <p:sldId id="281" r:id="rId11"/>
    <p:sldId id="285" r:id="rId12"/>
    <p:sldId id="286" r:id="rId13"/>
    <p:sldId id="433" r:id="rId14"/>
    <p:sldId id="287" r:id="rId15"/>
    <p:sldId id="282" r:id="rId16"/>
    <p:sldId id="266" r:id="rId17"/>
    <p:sldId id="270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288" r:id="rId29"/>
    <p:sldId id="289" r:id="rId30"/>
    <p:sldId id="434" r:id="rId31"/>
    <p:sldId id="435" r:id="rId32"/>
    <p:sldId id="436" r:id="rId33"/>
    <p:sldId id="437" r:id="rId34"/>
    <p:sldId id="438" r:id="rId35"/>
    <p:sldId id="439" r:id="rId36"/>
    <p:sldId id="442" r:id="rId37"/>
    <p:sldId id="440" r:id="rId38"/>
    <p:sldId id="441" r:id="rId39"/>
    <p:sldId id="446" r:id="rId40"/>
    <p:sldId id="443" r:id="rId41"/>
    <p:sldId id="444" r:id="rId42"/>
    <p:sldId id="445" r:id="rId43"/>
    <p:sldId id="448" r:id="rId44"/>
    <p:sldId id="449" r:id="rId45"/>
    <p:sldId id="450" r:id="rId46"/>
    <p:sldId id="452" r:id="rId47"/>
    <p:sldId id="453" r:id="rId48"/>
    <p:sldId id="454" r:id="rId49"/>
    <p:sldId id="455" r:id="rId50"/>
    <p:sldId id="456" r:id="rId51"/>
    <p:sldId id="451" r:id="rId52"/>
  </p:sldIdLst>
  <p:sldSz cx="18288000" cy="10287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erriweather" pitchFamily="2" charset="77"/>
      <p:regular r:id="rId59"/>
      <p:bold r:id="rId60"/>
      <p:italic r:id="rId61"/>
      <p:boldItalic r:id="rId62"/>
    </p:embeddedFont>
    <p:embeddedFont>
      <p:font typeface="Montserrat" pitchFamily="2" charset="77"/>
      <p:regular r:id="rId63"/>
      <p:bold r:id="rId64"/>
      <p:italic r:id="rId65"/>
      <p:boldItalic r:id="rId66"/>
    </p:embeddedFont>
    <p:embeddedFont>
      <p:font typeface="Noto Serif" panose="02020600060500020200" pitchFamily="18" charset="0"/>
      <p:regular r:id="rId67"/>
      <p:bold r:id="rId68"/>
      <p:italic r:id="rId69"/>
      <p:boldItalic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 autoAdjust="0"/>
    <p:restoredTop sz="94622" autoAdjust="0"/>
  </p:normalViewPr>
  <p:slideViewPr>
    <p:cSldViewPr>
      <p:cViewPr varScale="1">
        <p:scale>
          <a:sx n="96" d="100"/>
          <a:sy n="96" d="100"/>
        </p:scale>
        <p:origin x="13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E159F-5B23-4093-A059-3FB0784F96A5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58F4A2-878F-4B55-B01A-B5A8872B1E8D}">
      <dgm:prSet/>
      <dgm:spPr/>
      <dgm:t>
        <a:bodyPr/>
        <a:lstStyle/>
        <a:p>
          <a:r>
            <a:rPr lang="en-US" dirty="0" err="1"/>
            <a:t>pwd</a:t>
          </a:r>
          <a:r>
            <a:rPr lang="en-US" dirty="0"/>
            <a:t> – Print the work directory (current </a:t>
          </a:r>
          <a:r>
            <a:rPr lang="en-US" dirty="0" err="1"/>
            <a:t>dir</a:t>
          </a:r>
          <a:r>
            <a:rPr lang="en-US" dirty="0"/>
            <a:t>);</a:t>
          </a:r>
        </a:p>
      </dgm:t>
    </dgm:pt>
    <dgm:pt modelId="{03356D4C-16C1-490B-A3E2-F367CC3C293E}" type="parTrans" cxnId="{35BE510C-FB01-4F2E-8641-00BA6CA1BA99}">
      <dgm:prSet/>
      <dgm:spPr/>
      <dgm:t>
        <a:bodyPr/>
        <a:lstStyle/>
        <a:p>
          <a:endParaRPr lang="en-US"/>
        </a:p>
      </dgm:t>
    </dgm:pt>
    <dgm:pt modelId="{5B7471A0-BCAC-4F79-81A9-EF719ACF9C8E}" type="sibTrans" cxnId="{35BE510C-FB01-4F2E-8641-00BA6CA1BA99}">
      <dgm:prSet/>
      <dgm:spPr/>
      <dgm:t>
        <a:bodyPr/>
        <a:lstStyle/>
        <a:p>
          <a:endParaRPr lang="en-US"/>
        </a:p>
      </dgm:t>
    </dgm:pt>
    <dgm:pt modelId="{8AFFF100-8125-477B-A3BD-CAA21BBCC722}">
      <dgm:prSet/>
      <dgm:spPr/>
      <dgm:t>
        <a:bodyPr/>
        <a:lstStyle/>
        <a:p>
          <a:r>
            <a:rPr lang="en-US" dirty="0"/>
            <a:t>ls [file/</a:t>
          </a:r>
          <a:r>
            <a:rPr lang="en-US" dirty="0" err="1"/>
            <a:t>dir</a:t>
          </a:r>
          <a:r>
            <a:rPr lang="en-US" dirty="0"/>
            <a:t>] – list all content in a directory;</a:t>
          </a:r>
        </a:p>
      </dgm:t>
    </dgm:pt>
    <dgm:pt modelId="{DDC3865B-46B1-4E07-8F07-8A38CB983C56}" type="parTrans" cxnId="{A2C16DF1-AC9C-4E17-8C7F-24110B85C46A}">
      <dgm:prSet/>
      <dgm:spPr/>
      <dgm:t>
        <a:bodyPr/>
        <a:lstStyle/>
        <a:p>
          <a:endParaRPr lang="en-US"/>
        </a:p>
      </dgm:t>
    </dgm:pt>
    <dgm:pt modelId="{D5504400-C0FA-4192-BF43-2D37A55C3105}" type="sibTrans" cxnId="{A2C16DF1-AC9C-4E17-8C7F-24110B85C46A}">
      <dgm:prSet/>
      <dgm:spPr/>
      <dgm:t>
        <a:bodyPr/>
        <a:lstStyle/>
        <a:p>
          <a:endParaRPr lang="en-US"/>
        </a:p>
      </dgm:t>
    </dgm:pt>
    <dgm:pt modelId="{BAA8B4FA-7855-499D-BC67-B1FD004CB4C9}">
      <dgm:prSet/>
      <dgm:spPr/>
      <dgm:t>
        <a:bodyPr/>
        <a:lstStyle/>
        <a:p>
          <a:r>
            <a:rPr lang="en-US" dirty="0"/>
            <a:t>ls -l [file/</a:t>
          </a:r>
          <a:r>
            <a:rPr lang="en-US" dirty="0" err="1"/>
            <a:t>dir</a:t>
          </a:r>
          <a:r>
            <a:rPr lang="en-US" dirty="0"/>
            <a:t>] – Long list. Show hidden files;</a:t>
          </a:r>
        </a:p>
      </dgm:t>
    </dgm:pt>
    <dgm:pt modelId="{812FA1F8-EC99-4EB6-AC23-33E0FD56332C}" type="parTrans" cxnId="{B0338E28-F8AF-4FF2-8323-377BCB227C4C}">
      <dgm:prSet/>
      <dgm:spPr/>
      <dgm:t>
        <a:bodyPr/>
        <a:lstStyle/>
        <a:p>
          <a:endParaRPr lang="en-US"/>
        </a:p>
      </dgm:t>
    </dgm:pt>
    <dgm:pt modelId="{E8EB206F-314E-4332-AB58-EE4A0F53250C}" type="sibTrans" cxnId="{B0338E28-F8AF-4FF2-8323-377BCB227C4C}">
      <dgm:prSet/>
      <dgm:spPr/>
      <dgm:t>
        <a:bodyPr/>
        <a:lstStyle/>
        <a:p>
          <a:endParaRPr lang="en-US"/>
        </a:p>
      </dgm:t>
    </dgm:pt>
    <dgm:pt modelId="{07613608-4269-44A5-BF4B-9C18B56EAD0F}">
      <dgm:prSet/>
      <dgm:spPr/>
      <dgm:t>
        <a:bodyPr/>
        <a:lstStyle/>
        <a:p>
          <a:r>
            <a:rPr lang="en-US" dirty="0"/>
            <a:t>cd  - Change Directory;</a:t>
          </a:r>
        </a:p>
      </dgm:t>
    </dgm:pt>
    <dgm:pt modelId="{E433F430-FF62-4834-B1ED-56B617BA7D2E}" type="parTrans" cxnId="{FB980662-47FF-467F-BBBB-1A7EFBFD35D3}">
      <dgm:prSet/>
      <dgm:spPr/>
      <dgm:t>
        <a:bodyPr/>
        <a:lstStyle/>
        <a:p>
          <a:endParaRPr lang="en-US"/>
        </a:p>
      </dgm:t>
    </dgm:pt>
    <dgm:pt modelId="{7EF63F4A-6164-4ABA-9C9B-0B50E1584E2F}" type="sibTrans" cxnId="{FB980662-47FF-467F-BBBB-1A7EFBFD35D3}">
      <dgm:prSet/>
      <dgm:spPr/>
      <dgm:t>
        <a:bodyPr/>
        <a:lstStyle/>
        <a:p>
          <a:endParaRPr lang="en-US"/>
        </a:p>
      </dgm:t>
    </dgm:pt>
    <dgm:pt modelId="{24EE12E3-49E7-4DA0-9A62-E4D6DAD857C9}">
      <dgm:prSet/>
      <dgm:spPr/>
      <dgm:t>
        <a:bodyPr/>
        <a:lstStyle/>
        <a:p>
          <a:r>
            <a:rPr lang="en-US" dirty="0"/>
            <a:t>cp f1 f2 – Copy file f1 to file f2;</a:t>
          </a:r>
        </a:p>
      </dgm:t>
    </dgm:pt>
    <dgm:pt modelId="{E20DA64A-EB5F-4A84-8CA4-46D5009B9874}" type="parTrans" cxnId="{E548AE6C-173D-47B0-BC28-03C81CD58932}">
      <dgm:prSet/>
      <dgm:spPr/>
      <dgm:t>
        <a:bodyPr/>
        <a:lstStyle/>
        <a:p>
          <a:endParaRPr lang="en-US"/>
        </a:p>
      </dgm:t>
    </dgm:pt>
    <dgm:pt modelId="{E4F7B9DD-7006-4EB2-9DFA-B3F189D919A8}" type="sibTrans" cxnId="{E548AE6C-173D-47B0-BC28-03C81CD58932}">
      <dgm:prSet/>
      <dgm:spPr/>
      <dgm:t>
        <a:bodyPr/>
        <a:lstStyle/>
        <a:p>
          <a:endParaRPr lang="en-US"/>
        </a:p>
      </dgm:t>
    </dgm:pt>
    <dgm:pt modelId="{AB922E10-015B-4622-92E0-4F6F89F32FA6}">
      <dgm:prSet/>
      <dgm:spPr/>
      <dgm:t>
        <a:bodyPr/>
        <a:lstStyle/>
        <a:p>
          <a:r>
            <a:rPr lang="en-US" dirty="0"/>
            <a:t>mv home/f1 </a:t>
          </a:r>
          <a:r>
            <a:rPr lang="en-US" dirty="0" err="1"/>
            <a:t>new_directory</a:t>
          </a:r>
          <a:r>
            <a:rPr lang="en-US" dirty="0"/>
            <a:t>/f1 – Move file from a directory to another;</a:t>
          </a:r>
        </a:p>
      </dgm:t>
    </dgm:pt>
    <dgm:pt modelId="{578E640A-B7BB-4D11-BB99-93A19232E915}" type="parTrans" cxnId="{B61E3A64-9CB2-4FA2-A518-F2968A5474D5}">
      <dgm:prSet/>
      <dgm:spPr/>
      <dgm:t>
        <a:bodyPr/>
        <a:lstStyle/>
        <a:p>
          <a:endParaRPr lang="en-US"/>
        </a:p>
      </dgm:t>
    </dgm:pt>
    <dgm:pt modelId="{8DB09BE1-0B0E-4682-A55D-CD3DF0B0B632}" type="sibTrans" cxnId="{B61E3A64-9CB2-4FA2-A518-F2968A5474D5}">
      <dgm:prSet/>
      <dgm:spPr/>
      <dgm:t>
        <a:bodyPr/>
        <a:lstStyle/>
        <a:p>
          <a:endParaRPr lang="en-US"/>
        </a:p>
      </dgm:t>
    </dgm:pt>
    <dgm:pt modelId="{704C4256-2ED6-475B-9863-D2AE522F097D}">
      <dgm:prSet/>
      <dgm:spPr/>
      <dgm:t>
        <a:bodyPr/>
        <a:lstStyle/>
        <a:p>
          <a:r>
            <a:rPr lang="en-US" dirty="0"/>
            <a:t>mv f1 f2 – Rename file f1 to file f2;</a:t>
          </a:r>
        </a:p>
      </dgm:t>
    </dgm:pt>
    <dgm:pt modelId="{AF1A9392-D4AF-429A-ADCA-EF6B3A815513}" type="parTrans" cxnId="{F62452CD-343F-4A50-A0C8-8F071358318B}">
      <dgm:prSet/>
      <dgm:spPr/>
      <dgm:t>
        <a:bodyPr/>
        <a:lstStyle/>
        <a:p>
          <a:endParaRPr lang="en-US"/>
        </a:p>
      </dgm:t>
    </dgm:pt>
    <dgm:pt modelId="{C61997B9-5483-4834-B9E6-16BDD63F500C}" type="sibTrans" cxnId="{F62452CD-343F-4A50-A0C8-8F071358318B}">
      <dgm:prSet/>
      <dgm:spPr/>
      <dgm:t>
        <a:bodyPr/>
        <a:lstStyle/>
        <a:p>
          <a:endParaRPr lang="en-US"/>
        </a:p>
      </dgm:t>
    </dgm:pt>
    <dgm:pt modelId="{F725B990-FAC6-4B68-8887-1D4D30CE0CCA}" type="pres">
      <dgm:prSet presAssocID="{AC7E159F-5B23-4093-A059-3FB0784F96A5}" presName="vert0" presStyleCnt="0">
        <dgm:presLayoutVars>
          <dgm:dir/>
          <dgm:animOne val="branch"/>
          <dgm:animLvl val="lvl"/>
        </dgm:presLayoutVars>
      </dgm:prSet>
      <dgm:spPr/>
    </dgm:pt>
    <dgm:pt modelId="{963D1B10-AB12-4928-94D0-89C68A73EA6D}" type="pres">
      <dgm:prSet presAssocID="{8658F4A2-878F-4B55-B01A-B5A8872B1E8D}" presName="thickLine" presStyleLbl="alignNode1" presStyleIdx="0" presStyleCnt="7"/>
      <dgm:spPr/>
    </dgm:pt>
    <dgm:pt modelId="{2809DA07-9A38-4180-B91F-9325F17E34FF}" type="pres">
      <dgm:prSet presAssocID="{8658F4A2-878F-4B55-B01A-B5A8872B1E8D}" presName="horz1" presStyleCnt="0"/>
      <dgm:spPr/>
    </dgm:pt>
    <dgm:pt modelId="{8C5061D1-93B7-4075-B135-D18B688A94B1}" type="pres">
      <dgm:prSet presAssocID="{8658F4A2-878F-4B55-B01A-B5A8872B1E8D}" presName="tx1" presStyleLbl="revTx" presStyleIdx="0" presStyleCnt="7"/>
      <dgm:spPr/>
    </dgm:pt>
    <dgm:pt modelId="{811E41A8-6CD1-4C7A-BABA-141E7B03DC3D}" type="pres">
      <dgm:prSet presAssocID="{8658F4A2-878F-4B55-B01A-B5A8872B1E8D}" presName="vert1" presStyleCnt="0"/>
      <dgm:spPr/>
    </dgm:pt>
    <dgm:pt modelId="{7BBCB8E8-134A-41FD-9F16-EBB21A817E45}" type="pres">
      <dgm:prSet presAssocID="{8AFFF100-8125-477B-A3BD-CAA21BBCC722}" presName="thickLine" presStyleLbl="alignNode1" presStyleIdx="1" presStyleCnt="7"/>
      <dgm:spPr/>
    </dgm:pt>
    <dgm:pt modelId="{8928C014-AD38-4195-9B6C-2C4EB26F1003}" type="pres">
      <dgm:prSet presAssocID="{8AFFF100-8125-477B-A3BD-CAA21BBCC722}" presName="horz1" presStyleCnt="0"/>
      <dgm:spPr/>
    </dgm:pt>
    <dgm:pt modelId="{B71F6F01-8EFA-4B80-8980-7A396AE87F4D}" type="pres">
      <dgm:prSet presAssocID="{8AFFF100-8125-477B-A3BD-CAA21BBCC722}" presName="tx1" presStyleLbl="revTx" presStyleIdx="1" presStyleCnt="7"/>
      <dgm:spPr/>
    </dgm:pt>
    <dgm:pt modelId="{7691468F-5EF3-4C10-82F5-6779A8291477}" type="pres">
      <dgm:prSet presAssocID="{8AFFF100-8125-477B-A3BD-CAA21BBCC722}" presName="vert1" presStyleCnt="0"/>
      <dgm:spPr/>
    </dgm:pt>
    <dgm:pt modelId="{AD6A0CD3-E6FE-4227-AC45-7776254C8A11}" type="pres">
      <dgm:prSet presAssocID="{BAA8B4FA-7855-499D-BC67-B1FD004CB4C9}" presName="thickLine" presStyleLbl="alignNode1" presStyleIdx="2" presStyleCnt="7"/>
      <dgm:spPr/>
    </dgm:pt>
    <dgm:pt modelId="{C05AF9B4-B9E7-4416-A25B-2BA99E63CE94}" type="pres">
      <dgm:prSet presAssocID="{BAA8B4FA-7855-499D-BC67-B1FD004CB4C9}" presName="horz1" presStyleCnt="0"/>
      <dgm:spPr/>
    </dgm:pt>
    <dgm:pt modelId="{E00C4A52-1A9E-41C2-AEFB-CB8C8D6B9546}" type="pres">
      <dgm:prSet presAssocID="{BAA8B4FA-7855-499D-BC67-B1FD004CB4C9}" presName="tx1" presStyleLbl="revTx" presStyleIdx="2" presStyleCnt="7"/>
      <dgm:spPr/>
    </dgm:pt>
    <dgm:pt modelId="{46E9F351-78C2-42E6-9043-7A4023B02FD5}" type="pres">
      <dgm:prSet presAssocID="{BAA8B4FA-7855-499D-BC67-B1FD004CB4C9}" presName="vert1" presStyleCnt="0"/>
      <dgm:spPr/>
    </dgm:pt>
    <dgm:pt modelId="{79178406-9EA1-47E7-9780-0FA59A1A5AAB}" type="pres">
      <dgm:prSet presAssocID="{07613608-4269-44A5-BF4B-9C18B56EAD0F}" presName="thickLine" presStyleLbl="alignNode1" presStyleIdx="3" presStyleCnt="7"/>
      <dgm:spPr/>
    </dgm:pt>
    <dgm:pt modelId="{60E2F9CF-C05E-4878-9E08-0972ACB64A3B}" type="pres">
      <dgm:prSet presAssocID="{07613608-4269-44A5-BF4B-9C18B56EAD0F}" presName="horz1" presStyleCnt="0"/>
      <dgm:spPr/>
    </dgm:pt>
    <dgm:pt modelId="{BEECC3CA-4237-45B0-BA03-FA389208640E}" type="pres">
      <dgm:prSet presAssocID="{07613608-4269-44A5-BF4B-9C18B56EAD0F}" presName="tx1" presStyleLbl="revTx" presStyleIdx="3" presStyleCnt="7"/>
      <dgm:spPr/>
    </dgm:pt>
    <dgm:pt modelId="{C84D718D-DC43-48FE-B3E6-804599C778A5}" type="pres">
      <dgm:prSet presAssocID="{07613608-4269-44A5-BF4B-9C18B56EAD0F}" presName="vert1" presStyleCnt="0"/>
      <dgm:spPr/>
    </dgm:pt>
    <dgm:pt modelId="{AC068A1E-95A8-461D-80F5-FDBFCB45F597}" type="pres">
      <dgm:prSet presAssocID="{24EE12E3-49E7-4DA0-9A62-E4D6DAD857C9}" presName="thickLine" presStyleLbl="alignNode1" presStyleIdx="4" presStyleCnt="7"/>
      <dgm:spPr/>
    </dgm:pt>
    <dgm:pt modelId="{0C4854F7-34BF-45B1-A036-A21D94190762}" type="pres">
      <dgm:prSet presAssocID="{24EE12E3-49E7-4DA0-9A62-E4D6DAD857C9}" presName="horz1" presStyleCnt="0"/>
      <dgm:spPr/>
    </dgm:pt>
    <dgm:pt modelId="{F6B04A8B-63CF-47BD-8A2F-7745C37B4AE8}" type="pres">
      <dgm:prSet presAssocID="{24EE12E3-49E7-4DA0-9A62-E4D6DAD857C9}" presName="tx1" presStyleLbl="revTx" presStyleIdx="4" presStyleCnt="7"/>
      <dgm:spPr/>
    </dgm:pt>
    <dgm:pt modelId="{0C34679E-B1FB-49E0-8073-7B9A735ECC0A}" type="pres">
      <dgm:prSet presAssocID="{24EE12E3-49E7-4DA0-9A62-E4D6DAD857C9}" presName="vert1" presStyleCnt="0"/>
      <dgm:spPr/>
    </dgm:pt>
    <dgm:pt modelId="{916ED80F-875D-4BC2-AA53-3428A106E0CE}" type="pres">
      <dgm:prSet presAssocID="{AB922E10-015B-4622-92E0-4F6F89F32FA6}" presName="thickLine" presStyleLbl="alignNode1" presStyleIdx="5" presStyleCnt="7"/>
      <dgm:spPr/>
    </dgm:pt>
    <dgm:pt modelId="{3BB9C8BE-ABF0-4D6A-B7ED-4A39B1EE555A}" type="pres">
      <dgm:prSet presAssocID="{AB922E10-015B-4622-92E0-4F6F89F32FA6}" presName="horz1" presStyleCnt="0"/>
      <dgm:spPr/>
    </dgm:pt>
    <dgm:pt modelId="{50FB7A87-3BDA-4E5C-8398-924BE2813A57}" type="pres">
      <dgm:prSet presAssocID="{AB922E10-015B-4622-92E0-4F6F89F32FA6}" presName="tx1" presStyleLbl="revTx" presStyleIdx="5" presStyleCnt="7"/>
      <dgm:spPr/>
    </dgm:pt>
    <dgm:pt modelId="{C2679E63-68A0-4658-B460-4D4D310F4849}" type="pres">
      <dgm:prSet presAssocID="{AB922E10-015B-4622-92E0-4F6F89F32FA6}" presName="vert1" presStyleCnt="0"/>
      <dgm:spPr/>
    </dgm:pt>
    <dgm:pt modelId="{BECBC962-ACC0-4F32-B389-E7E701772970}" type="pres">
      <dgm:prSet presAssocID="{704C4256-2ED6-475B-9863-D2AE522F097D}" presName="thickLine" presStyleLbl="alignNode1" presStyleIdx="6" presStyleCnt="7"/>
      <dgm:spPr/>
    </dgm:pt>
    <dgm:pt modelId="{9A183A9D-1DEA-490C-A5D2-EBEB5137EF68}" type="pres">
      <dgm:prSet presAssocID="{704C4256-2ED6-475B-9863-D2AE522F097D}" presName="horz1" presStyleCnt="0"/>
      <dgm:spPr/>
    </dgm:pt>
    <dgm:pt modelId="{A059EA39-CBB9-42EB-A2E4-6A836F389CFA}" type="pres">
      <dgm:prSet presAssocID="{704C4256-2ED6-475B-9863-D2AE522F097D}" presName="tx1" presStyleLbl="revTx" presStyleIdx="6" presStyleCnt="7"/>
      <dgm:spPr/>
    </dgm:pt>
    <dgm:pt modelId="{1F6572BB-9C58-4765-B90D-4F7CD3033397}" type="pres">
      <dgm:prSet presAssocID="{704C4256-2ED6-475B-9863-D2AE522F097D}" presName="vert1" presStyleCnt="0"/>
      <dgm:spPr/>
    </dgm:pt>
  </dgm:ptLst>
  <dgm:cxnLst>
    <dgm:cxn modelId="{F4EC6E06-E8C4-B246-BF84-D043C9756314}" type="presOf" srcId="{24EE12E3-49E7-4DA0-9A62-E4D6DAD857C9}" destId="{F6B04A8B-63CF-47BD-8A2F-7745C37B4AE8}" srcOrd="0" destOrd="0" presId="urn:microsoft.com/office/officeart/2008/layout/LinedList"/>
    <dgm:cxn modelId="{4A77220B-2D43-3C45-8D18-1F34BC3CF913}" type="presOf" srcId="{704C4256-2ED6-475B-9863-D2AE522F097D}" destId="{A059EA39-CBB9-42EB-A2E4-6A836F389CFA}" srcOrd="0" destOrd="0" presId="urn:microsoft.com/office/officeart/2008/layout/LinedList"/>
    <dgm:cxn modelId="{35BE510C-FB01-4F2E-8641-00BA6CA1BA99}" srcId="{AC7E159F-5B23-4093-A059-3FB0784F96A5}" destId="{8658F4A2-878F-4B55-B01A-B5A8872B1E8D}" srcOrd="0" destOrd="0" parTransId="{03356D4C-16C1-490B-A3E2-F367CC3C293E}" sibTransId="{5B7471A0-BCAC-4F79-81A9-EF719ACF9C8E}"/>
    <dgm:cxn modelId="{E522861E-9B5A-1846-95F6-6FE7C7FE543A}" type="presOf" srcId="{AB922E10-015B-4622-92E0-4F6F89F32FA6}" destId="{50FB7A87-3BDA-4E5C-8398-924BE2813A57}" srcOrd="0" destOrd="0" presId="urn:microsoft.com/office/officeart/2008/layout/LinedList"/>
    <dgm:cxn modelId="{B0338E28-F8AF-4FF2-8323-377BCB227C4C}" srcId="{AC7E159F-5B23-4093-A059-3FB0784F96A5}" destId="{BAA8B4FA-7855-499D-BC67-B1FD004CB4C9}" srcOrd="2" destOrd="0" parTransId="{812FA1F8-EC99-4EB6-AC23-33E0FD56332C}" sibTransId="{E8EB206F-314E-4332-AB58-EE4A0F53250C}"/>
    <dgm:cxn modelId="{513CC435-27DF-8A4B-8E25-D9BE523964C4}" type="presOf" srcId="{BAA8B4FA-7855-499D-BC67-B1FD004CB4C9}" destId="{E00C4A52-1A9E-41C2-AEFB-CB8C8D6B9546}" srcOrd="0" destOrd="0" presId="urn:microsoft.com/office/officeart/2008/layout/LinedList"/>
    <dgm:cxn modelId="{3B392A5F-F841-1E4A-9C35-B2CB320C8A14}" type="presOf" srcId="{8AFFF100-8125-477B-A3BD-CAA21BBCC722}" destId="{B71F6F01-8EFA-4B80-8980-7A396AE87F4D}" srcOrd="0" destOrd="0" presId="urn:microsoft.com/office/officeart/2008/layout/LinedList"/>
    <dgm:cxn modelId="{FB980662-47FF-467F-BBBB-1A7EFBFD35D3}" srcId="{AC7E159F-5B23-4093-A059-3FB0784F96A5}" destId="{07613608-4269-44A5-BF4B-9C18B56EAD0F}" srcOrd="3" destOrd="0" parTransId="{E433F430-FF62-4834-B1ED-56B617BA7D2E}" sibTransId="{7EF63F4A-6164-4ABA-9C9B-0B50E1584E2F}"/>
    <dgm:cxn modelId="{B61E3A64-9CB2-4FA2-A518-F2968A5474D5}" srcId="{AC7E159F-5B23-4093-A059-3FB0784F96A5}" destId="{AB922E10-015B-4622-92E0-4F6F89F32FA6}" srcOrd="5" destOrd="0" parTransId="{578E640A-B7BB-4D11-BB99-93A19232E915}" sibTransId="{8DB09BE1-0B0E-4682-A55D-CD3DF0B0B632}"/>
    <dgm:cxn modelId="{E548AE6C-173D-47B0-BC28-03C81CD58932}" srcId="{AC7E159F-5B23-4093-A059-3FB0784F96A5}" destId="{24EE12E3-49E7-4DA0-9A62-E4D6DAD857C9}" srcOrd="4" destOrd="0" parTransId="{E20DA64A-EB5F-4A84-8CA4-46D5009B9874}" sibTransId="{E4F7B9DD-7006-4EB2-9DFA-B3F189D919A8}"/>
    <dgm:cxn modelId="{5309088E-5B2E-2D4A-9CEA-DCDEB6687F18}" type="presOf" srcId="{8658F4A2-878F-4B55-B01A-B5A8872B1E8D}" destId="{8C5061D1-93B7-4075-B135-D18B688A94B1}" srcOrd="0" destOrd="0" presId="urn:microsoft.com/office/officeart/2008/layout/LinedList"/>
    <dgm:cxn modelId="{20D19BB3-B9D7-4048-B39C-A059675F3F76}" type="presOf" srcId="{AC7E159F-5B23-4093-A059-3FB0784F96A5}" destId="{F725B990-FAC6-4B68-8887-1D4D30CE0CCA}" srcOrd="0" destOrd="0" presId="urn:microsoft.com/office/officeart/2008/layout/LinedList"/>
    <dgm:cxn modelId="{B9E09ABC-6E7B-2447-9BEA-C2A8F439EAFD}" type="presOf" srcId="{07613608-4269-44A5-BF4B-9C18B56EAD0F}" destId="{BEECC3CA-4237-45B0-BA03-FA389208640E}" srcOrd="0" destOrd="0" presId="urn:microsoft.com/office/officeart/2008/layout/LinedList"/>
    <dgm:cxn modelId="{F62452CD-343F-4A50-A0C8-8F071358318B}" srcId="{AC7E159F-5B23-4093-A059-3FB0784F96A5}" destId="{704C4256-2ED6-475B-9863-D2AE522F097D}" srcOrd="6" destOrd="0" parTransId="{AF1A9392-D4AF-429A-ADCA-EF6B3A815513}" sibTransId="{C61997B9-5483-4834-B9E6-16BDD63F500C}"/>
    <dgm:cxn modelId="{A2C16DF1-AC9C-4E17-8C7F-24110B85C46A}" srcId="{AC7E159F-5B23-4093-A059-3FB0784F96A5}" destId="{8AFFF100-8125-477B-A3BD-CAA21BBCC722}" srcOrd="1" destOrd="0" parTransId="{DDC3865B-46B1-4E07-8F07-8A38CB983C56}" sibTransId="{D5504400-C0FA-4192-BF43-2D37A55C3105}"/>
    <dgm:cxn modelId="{76C7689A-7F90-5C4F-84DC-CA0D504ADE45}" type="presParOf" srcId="{F725B990-FAC6-4B68-8887-1D4D30CE0CCA}" destId="{963D1B10-AB12-4928-94D0-89C68A73EA6D}" srcOrd="0" destOrd="0" presId="urn:microsoft.com/office/officeart/2008/layout/LinedList"/>
    <dgm:cxn modelId="{30C9B46A-D534-B54B-928F-ADD4E6DAADC5}" type="presParOf" srcId="{F725B990-FAC6-4B68-8887-1D4D30CE0CCA}" destId="{2809DA07-9A38-4180-B91F-9325F17E34FF}" srcOrd="1" destOrd="0" presId="urn:microsoft.com/office/officeart/2008/layout/LinedList"/>
    <dgm:cxn modelId="{2093CDD2-4EEF-A84C-98E9-2DB6CCCDD22C}" type="presParOf" srcId="{2809DA07-9A38-4180-B91F-9325F17E34FF}" destId="{8C5061D1-93B7-4075-B135-D18B688A94B1}" srcOrd="0" destOrd="0" presId="urn:microsoft.com/office/officeart/2008/layout/LinedList"/>
    <dgm:cxn modelId="{1698AD92-02CC-D741-AAC2-4F58659B319E}" type="presParOf" srcId="{2809DA07-9A38-4180-B91F-9325F17E34FF}" destId="{811E41A8-6CD1-4C7A-BABA-141E7B03DC3D}" srcOrd="1" destOrd="0" presId="urn:microsoft.com/office/officeart/2008/layout/LinedList"/>
    <dgm:cxn modelId="{FD5C0233-D470-5348-961C-AABB102DA4C9}" type="presParOf" srcId="{F725B990-FAC6-4B68-8887-1D4D30CE0CCA}" destId="{7BBCB8E8-134A-41FD-9F16-EBB21A817E45}" srcOrd="2" destOrd="0" presId="urn:microsoft.com/office/officeart/2008/layout/LinedList"/>
    <dgm:cxn modelId="{55DCB2ED-D08E-B446-883A-BE14D11D505F}" type="presParOf" srcId="{F725B990-FAC6-4B68-8887-1D4D30CE0CCA}" destId="{8928C014-AD38-4195-9B6C-2C4EB26F1003}" srcOrd="3" destOrd="0" presId="urn:microsoft.com/office/officeart/2008/layout/LinedList"/>
    <dgm:cxn modelId="{87D32980-8AE7-3A47-B51D-9C32604970C3}" type="presParOf" srcId="{8928C014-AD38-4195-9B6C-2C4EB26F1003}" destId="{B71F6F01-8EFA-4B80-8980-7A396AE87F4D}" srcOrd="0" destOrd="0" presId="urn:microsoft.com/office/officeart/2008/layout/LinedList"/>
    <dgm:cxn modelId="{3E9EC09D-054B-E94F-848E-1AC52A45B98D}" type="presParOf" srcId="{8928C014-AD38-4195-9B6C-2C4EB26F1003}" destId="{7691468F-5EF3-4C10-82F5-6779A8291477}" srcOrd="1" destOrd="0" presId="urn:microsoft.com/office/officeart/2008/layout/LinedList"/>
    <dgm:cxn modelId="{DECA73E2-EAB2-5C40-9A2D-BB187B5B7471}" type="presParOf" srcId="{F725B990-FAC6-4B68-8887-1D4D30CE0CCA}" destId="{AD6A0CD3-E6FE-4227-AC45-7776254C8A11}" srcOrd="4" destOrd="0" presId="urn:microsoft.com/office/officeart/2008/layout/LinedList"/>
    <dgm:cxn modelId="{4EAFF437-F895-0B47-BF35-A03AE7393685}" type="presParOf" srcId="{F725B990-FAC6-4B68-8887-1D4D30CE0CCA}" destId="{C05AF9B4-B9E7-4416-A25B-2BA99E63CE94}" srcOrd="5" destOrd="0" presId="urn:microsoft.com/office/officeart/2008/layout/LinedList"/>
    <dgm:cxn modelId="{78930E8E-BB90-B647-8FF7-2FA89C4F6505}" type="presParOf" srcId="{C05AF9B4-B9E7-4416-A25B-2BA99E63CE94}" destId="{E00C4A52-1A9E-41C2-AEFB-CB8C8D6B9546}" srcOrd="0" destOrd="0" presId="urn:microsoft.com/office/officeart/2008/layout/LinedList"/>
    <dgm:cxn modelId="{DCEA3025-9A0E-AB48-BDF9-5F3586363DCE}" type="presParOf" srcId="{C05AF9B4-B9E7-4416-A25B-2BA99E63CE94}" destId="{46E9F351-78C2-42E6-9043-7A4023B02FD5}" srcOrd="1" destOrd="0" presId="urn:microsoft.com/office/officeart/2008/layout/LinedList"/>
    <dgm:cxn modelId="{35B801BC-FE4C-C54D-A738-EF8D954F2063}" type="presParOf" srcId="{F725B990-FAC6-4B68-8887-1D4D30CE0CCA}" destId="{79178406-9EA1-47E7-9780-0FA59A1A5AAB}" srcOrd="6" destOrd="0" presId="urn:microsoft.com/office/officeart/2008/layout/LinedList"/>
    <dgm:cxn modelId="{28366B91-0923-0F49-97C8-94EF07964D62}" type="presParOf" srcId="{F725B990-FAC6-4B68-8887-1D4D30CE0CCA}" destId="{60E2F9CF-C05E-4878-9E08-0972ACB64A3B}" srcOrd="7" destOrd="0" presId="urn:microsoft.com/office/officeart/2008/layout/LinedList"/>
    <dgm:cxn modelId="{5D8ED0CC-8066-BA4C-A33F-171A0FC36D94}" type="presParOf" srcId="{60E2F9CF-C05E-4878-9E08-0972ACB64A3B}" destId="{BEECC3CA-4237-45B0-BA03-FA389208640E}" srcOrd="0" destOrd="0" presId="urn:microsoft.com/office/officeart/2008/layout/LinedList"/>
    <dgm:cxn modelId="{40FFB508-41D7-1E4A-9284-931D27262A13}" type="presParOf" srcId="{60E2F9CF-C05E-4878-9E08-0972ACB64A3B}" destId="{C84D718D-DC43-48FE-B3E6-804599C778A5}" srcOrd="1" destOrd="0" presId="urn:microsoft.com/office/officeart/2008/layout/LinedList"/>
    <dgm:cxn modelId="{90AE8861-81C3-1C43-AA46-7F491F5F1B21}" type="presParOf" srcId="{F725B990-FAC6-4B68-8887-1D4D30CE0CCA}" destId="{AC068A1E-95A8-461D-80F5-FDBFCB45F597}" srcOrd="8" destOrd="0" presId="urn:microsoft.com/office/officeart/2008/layout/LinedList"/>
    <dgm:cxn modelId="{AA106B3E-5933-1549-955B-A5CC826C5D8B}" type="presParOf" srcId="{F725B990-FAC6-4B68-8887-1D4D30CE0CCA}" destId="{0C4854F7-34BF-45B1-A036-A21D94190762}" srcOrd="9" destOrd="0" presId="urn:microsoft.com/office/officeart/2008/layout/LinedList"/>
    <dgm:cxn modelId="{0AEDF68C-6BF9-2D49-A468-C2C39D16A0CC}" type="presParOf" srcId="{0C4854F7-34BF-45B1-A036-A21D94190762}" destId="{F6B04A8B-63CF-47BD-8A2F-7745C37B4AE8}" srcOrd="0" destOrd="0" presId="urn:microsoft.com/office/officeart/2008/layout/LinedList"/>
    <dgm:cxn modelId="{A90AD88E-7794-DC49-A120-16890EB1DB67}" type="presParOf" srcId="{0C4854F7-34BF-45B1-A036-A21D94190762}" destId="{0C34679E-B1FB-49E0-8073-7B9A735ECC0A}" srcOrd="1" destOrd="0" presId="urn:microsoft.com/office/officeart/2008/layout/LinedList"/>
    <dgm:cxn modelId="{00607A87-0921-FF48-971E-0AF630638EBB}" type="presParOf" srcId="{F725B990-FAC6-4B68-8887-1D4D30CE0CCA}" destId="{916ED80F-875D-4BC2-AA53-3428A106E0CE}" srcOrd="10" destOrd="0" presId="urn:microsoft.com/office/officeart/2008/layout/LinedList"/>
    <dgm:cxn modelId="{C7E8511E-4071-5444-BD89-2338B2923952}" type="presParOf" srcId="{F725B990-FAC6-4B68-8887-1D4D30CE0CCA}" destId="{3BB9C8BE-ABF0-4D6A-B7ED-4A39B1EE555A}" srcOrd="11" destOrd="0" presId="urn:microsoft.com/office/officeart/2008/layout/LinedList"/>
    <dgm:cxn modelId="{1D91B8C1-D36B-D345-B980-46695494A474}" type="presParOf" srcId="{3BB9C8BE-ABF0-4D6A-B7ED-4A39B1EE555A}" destId="{50FB7A87-3BDA-4E5C-8398-924BE2813A57}" srcOrd="0" destOrd="0" presId="urn:microsoft.com/office/officeart/2008/layout/LinedList"/>
    <dgm:cxn modelId="{922838A7-5C7B-D54E-95BD-92DA8279D4B2}" type="presParOf" srcId="{3BB9C8BE-ABF0-4D6A-B7ED-4A39B1EE555A}" destId="{C2679E63-68A0-4658-B460-4D4D310F4849}" srcOrd="1" destOrd="0" presId="urn:microsoft.com/office/officeart/2008/layout/LinedList"/>
    <dgm:cxn modelId="{505567A5-250E-E54F-A0E5-251DB4D4BE54}" type="presParOf" srcId="{F725B990-FAC6-4B68-8887-1D4D30CE0CCA}" destId="{BECBC962-ACC0-4F32-B389-E7E701772970}" srcOrd="12" destOrd="0" presId="urn:microsoft.com/office/officeart/2008/layout/LinedList"/>
    <dgm:cxn modelId="{340D51B3-71E4-C049-867B-D21792D19C18}" type="presParOf" srcId="{F725B990-FAC6-4B68-8887-1D4D30CE0CCA}" destId="{9A183A9D-1DEA-490C-A5D2-EBEB5137EF68}" srcOrd="13" destOrd="0" presId="urn:microsoft.com/office/officeart/2008/layout/LinedList"/>
    <dgm:cxn modelId="{3A14A0C3-109E-064A-A696-17388DB808F6}" type="presParOf" srcId="{9A183A9D-1DEA-490C-A5D2-EBEB5137EF68}" destId="{A059EA39-CBB9-42EB-A2E4-6A836F389CFA}" srcOrd="0" destOrd="0" presId="urn:microsoft.com/office/officeart/2008/layout/LinedList"/>
    <dgm:cxn modelId="{5119AD38-4A3F-9043-9AAF-5D18C0B49B40}" type="presParOf" srcId="{9A183A9D-1DEA-490C-A5D2-EBEB5137EF68}" destId="{1F6572BB-9C58-4765-B90D-4F7CD30333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D1B10-AB12-4928-94D0-89C68A73EA6D}">
      <dsp:nvSpPr>
        <dsp:cNvPr id="0" name=""/>
        <dsp:cNvSpPr/>
      </dsp:nvSpPr>
      <dsp:spPr>
        <a:xfrm>
          <a:off x="0" y="79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5061D1-93B7-4075-B135-D18B688A94B1}">
      <dsp:nvSpPr>
        <dsp:cNvPr id="0" name=""/>
        <dsp:cNvSpPr/>
      </dsp:nvSpPr>
      <dsp:spPr>
        <a:xfrm>
          <a:off x="0" y="79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pwd</a:t>
          </a:r>
          <a:r>
            <a:rPr lang="en-US" sz="4200" kern="1200" dirty="0"/>
            <a:t> – Print the work directory (current </a:t>
          </a:r>
          <a:r>
            <a:rPr lang="en-US" sz="4200" kern="1200" dirty="0" err="1"/>
            <a:t>dir</a:t>
          </a:r>
          <a:r>
            <a:rPr lang="en-US" sz="4200" kern="1200" dirty="0"/>
            <a:t>);</a:t>
          </a:r>
        </a:p>
      </dsp:txBody>
      <dsp:txXfrm>
        <a:off x="0" y="796"/>
        <a:ext cx="15773400" cy="932201"/>
      </dsp:txXfrm>
    </dsp:sp>
    <dsp:sp modelId="{7BBCB8E8-134A-41FD-9F16-EBB21A817E45}">
      <dsp:nvSpPr>
        <dsp:cNvPr id="0" name=""/>
        <dsp:cNvSpPr/>
      </dsp:nvSpPr>
      <dsp:spPr>
        <a:xfrm>
          <a:off x="0" y="93299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780253"/>
                <a:satOff val="-973"/>
                <a:lumOff val="229"/>
                <a:alphaOff val="0"/>
                <a:shade val="51000"/>
                <a:satMod val="130000"/>
              </a:schemeClr>
            </a:gs>
            <a:gs pos="80000">
              <a:schemeClr val="accent2">
                <a:hueOff val="780253"/>
                <a:satOff val="-973"/>
                <a:lumOff val="229"/>
                <a:alphaOff val="0"/>
                <a:shade val="93000"/>
                <a:satMod val="130000"/>
              </a:schemeClr>
            </a:gs>
            <a:gs pos="100000">
              <a:schemeClr val="accent2">
                <a:hueOff val="780253"/>
                <a:satOff val="-973"/>
                <a:lumOff val="22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1F6F01-8EFA-4B80-8980-7A396AE87F4D}">
      <dsp:nvSpPr>
        <dsp:cNvPr id="0" name=""/>
        <dsp:cNvSpPr/>
      </dsp:nvSpPr>
      <dsp:spPr>
        <a:xfrm>
          <a:off x="0" y="93299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[file/</a:t>
          </a:r>
          <a:r>
            <a:rPr lang="en-US" sz="4200" kern="1200" dirty="0" err="1"/>
            <a:t>dir</a:t>
          </a:r>
          <a:r>
            <a:rPr lang="en-US" sz="4200" kern="1200" dirty="0"/>
            <a:t>] – list all content in a directory;</a:t>
          </a:r>
        </a:p>
      </dsp:txBody>
      <dsp:txXfrm>
        <a:off x="0" y="932998"/>
        <a:ext cx="15773400" cy="932201"/>
      </dsp:txXfrm>
    </dsp:sp>
    <dsp:sp modelId="{AD6A0CD3-E6FE-4227-AC45-7776254C8A11}">
      <dsp:nvSpPr>
        <dsp:cNvPr id="0" name=""/>
        <dsp:cNvSpPr/>
      </dsp:nvSpPr>
      <dsp:spPr>
        <a:xfrm>
          <a:off x="0" y="1865200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0C4A52-1A9E-41C2-AEFB-CB8C8D6B9546}">
      <dsp:nvSpPr>
        <dsp:cNvPr id="0" name=""/>
        <dsp:cNvSpPr/>
      </dsp:nvSpPr>
      <dsp:spPr>
        <a:xfrm>
          <a:off x="0" y="1865200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-l [file/</a:t>
          </a:r>
          <a:r>
            <a:rPr lang="en-US" sz="4200" kern="1200" dirty="0" err="1"/>
            <a:t>dir</a:t>
          </a:r>
          <a:r>
            <a:rPr lang="en-US" sz="4200" kern="1200" dirty="0"/>
            <a:t>] – Long list. Show hidden files;</a:t>
          </a:r>
        </a:p>
      </dsp:txBody>
      <dsp:txXfrm>
        <a:off x="0" y="1865200"/>
        <a:ext cx="15773400" cy="932201"/>
      </dsp:txXfrm>
    </dsp:sp>
    <dsp:sp modelId="{79178406-9EA1-47E7-9780-0FA59A1A5AAB}">
      <dsp:nvSpPr>
        <dsp:cNvPr id="0" name=""/>
        <dsp:cNvSpPr/>
      </dsp:nvSpPr>
      <dsp:spPr>
        <a:xfrm>
          <a:off x="0" y="2797402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ECC3CA-4237-45B0-BA03-FA389208640E}">
      <dsp:nvSpPr>
        <dsp:cNvPr id="0" name=""/>
        <dsp:cNvSpPr/>
      </dsp:nvSpPr>
      <dsp:spPr>
        <a:xfrm>
          <a:off x="0" y="2797402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cd  - Change Directory;</a:t>
          </a:r>
        </a:p>
      </dsp:txBody>
      <dsp:txXfrm>
        <a:off x="0" y="2797402"/>
        <a:ext cx="15773400" cy="932201"/>
      </dsp:txXfrm>
    </dsp:sp>
    <dsp:sp modelId="{AC068A1E-95A8-461D-80F5-FDBFCB45F597}">
      <dsp:nvSpPr>
        <dsp:cNvPr id="0" name=""/>
        <dsp:cNvSpPr/>
      </dsp:nvSpPr>
      <dsp:spPr>
        <a:xfrm>
          <a:off x="0" y="3729604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B04A8B-63CF-47BD-8A2F-7745C37B4AE8}">
      <dsp:nvSpPr>
        <dsp:cNvPr id="0" name=""/>
        <dsp:cNvSpPr/>
      </dsp:nvSpPr>
      <dsp:spPr>
        <a:xfrm>
          <a:off x="0" y="3729604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 f1 f2 – Copy file f1 to file f2;</a:t>
          </a:r>
        </a:p>
      </dsp:txBody>
      <dsp:txXfrm>
        <a:off x="0" y="3729604"/>
        <a:ext cx="15773400" cy="932201"/>
      </dsp:txXfrm>
    </dsp:sp>
    <dsp:sp modelId="{916ED80F-875D-4BC2-AA53-3428A106E0CE}">
      <dsp:nvSpPr>
        <dsp:cNvPr id="0" name=""/>
        <dsp:cNvSpPr/>
      </dsp:nvSpPr>
      <dsp:spPr>
        <a:xfrm>
          <a:off x="0" y="466180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901266"/>
                <a:satOff val="-4866"/>
                <a:lumOff val="1144"/>
                <a:alphaOff val="0"/>
                <a:shade val="51000"/>
                <a:satMod val="130000"/>
              </a:schemeClr>
            </a:gs>
            <a:gs pos="80000">
              <a:schemeClr val="accent2">
                <a:hueOff val="3901266"/>
                <a:satOff val="-4866"/>
                <a:lumOff val="1144"/>
                <a:alphaOff val="0"/>
                <a:shade val="93000"/>
                <a:satMod val="130000"/>
              </a:schemeClr>
            </a:gs>
            <a:gs pos="100000">
              <a:schemeClr val="accent2">
                <a:hueOff val="3901266"/>
                <a:satOff val="-4866"/>
                <a:lumOff val="11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B7A87-3BDA-4E5C-8398-924BE2813A57}">
      <dsp:nvSpPr>
        <dsp:cNvPr id="0" name=""/>
        <dsp:cNvSpPr/>
      </dsp:nvSpPr>
      <dsp:spPr>
        <a:xfrm>
          <a:off x="0" y="466180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home/f1 </a:t>
          </a:r>
          <a:r>
            <a:rPr lang="en-US" sz="4200" kern="1200" dirty="0" err="1"/>
            <a:t>new_directory</a:t>
          </a:r>
          <a:r>
            <a:rPr lang="en-US" sz="4200" kern="1200" dirty="0"/>
            <a:t>/f1 – Move file from a directory to another;</a:t>
          </a:r>
        </a:p>
      </dsp:txBody>
      <dsp:txXfrm>
        <a:off x="0" y="4661806"/>
        <a:ext cx="15773400" cy="932201"/>
      </dsp:txXfrm>
    </dsp:sp>
    <dsp:sp modelId="{BECBC962-ACC0-4F32-B389-E7E701772970}">
      <dsp:nvSpPr>
        <dsp:cNvPr id="0" name=""/>
        <dsp:cNvSpPr/>
      </dsp:nvSpPr>
      <dsp:spPr>
        <a:xfrm>
          <a:off x="0" y="559400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9EA39-CBB9-42EB-A2E4-6A836F389CFA}">
      <dsp:nvSpPr>
        <dsp:cNvPr id="0" name=""/>
        <dsp:cNvSpPr/>
      </dsp:nvSpPr>
      <dsp:spPr>
        <a:xfrm>
          <a:off x="0" y="559400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f1 f2 – Rename file f1 to file f2;</a:t>
          </a:r>
        </a:p>
      </dsp:txBody>
      <dsp:txXfrm>
        <a:off x="0" y="5594008"/>
        <a:ext cx="15773400" cy="93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55194B-62E4-9C41-B3CC-E91936A79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CED42-8B3C-E14C-B8DE-D8D17322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C44CF-9AE9-5748-A0B9-8A8F6ED3D450}" type="datetimeFigureOut">
              <a:rPr lang="en-BR" smtClean="0"/>
              <a:t>29/10/22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49FD5-454B-ED48-8A84-BF9FC7D4C3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E8B26-D6E6-BA4D-8E49-5B1D6D7FB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766E-DF7B-C149-8F7A-06AA966BE48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113009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E8E3-B238-0144-9D5F-999BF3D3E9C6}" type="datetimeFigureOut">
              <a:rPr lang="en-BR" smtClean="0"/>
              <a:t>29/10/22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9203-4FD5-5146-9735-0C2A535B6FC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4034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48F0-E50D-8B40-9EDA-3483B06BE7D2}" type="datetime1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C9EA-1E5E-3D4B-BA65-EACF89E366BF}" type="datetime1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941D-494C-424D-9C0B-EE1407B817DA}" type="datetime1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E1A4-BF8F-FD4C-AD2E-0F7DE9D8AD46}" type="datetime1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3896-8244-C94D-95FF-4FF4DC7108EF}" type="datetime1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C8A2-A2C8-8642-99BE-1CADFC925FB9}" type="datetime1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BEFE-1A88-4849-A3D4-4B04E98F58B1}" type="datetime1">
              <a:rPr lang="en-US" smtClean="0"/>
              <a:t>10/29/22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B39D-6F9E-9A48-9716-32E30E8DF3E9}" type="datetime1">
              <a:rPr lang="en-US" smtClean="0"/>
              <a:t>10/29/22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0AEE-93AB-504E-88A2-1FAE7B4A9833}" type="datetime1">
              <a:rPr lang="en-US" smtClean="0"/>
              <a:t>10/29/22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C127C-C892-554E-8DC9-E90B11908E23}" type="datetime1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AAAB-FBE1-A046-903F-E2B7CA468777}" type="datetime1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6297B-F30B-1741-A2E4-B795A32BD5C0}" type="datetime1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jpeg"/><Relationship Id="rId4" Type="http://schemas.openxmlformats.org/officeDocument/2006/relationships/image" Target="../media/image3.sv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genome.gov/genetics-glossary/Genome-Wide-Association-Studi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49.svg"/><Relationship Id="rId4" Type="http://schemas.openxmlformats.org/officeDocument/2006/relationships/image" Target="../media/image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image" Target="../media/image49.svg"/><Relationship Id="rId7" Type="http://schemas.openxmlformats.org/officeDocument/2006/relationships/image" Target="../media/image58.svg"/><Relationship Id="rId12" Type="http://schemas.openxmlformats.org/officeDocument/2006/relationships/image" Target="../media/image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.png"/><Relationship Id="rId5" Type="http://schemas.openxmlformats.org/officeDocument/2006/relationships/image" Target="../media/image56.svg"/><Relationship Id="rId10" Type="http://schemas.openxmlformats.org/officeDocument/2006/relationships/image" Target="../media/image3.svg"/><Relationship Id="rId4" Type="http://schemas.openxmlformats.org/officeDocument/2006/relationships/image" Target="../media/image55.png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34" Type="http://schemas.openxmlformats.org/officeDocument/2006/relationships/image" Target="../media/image84.svg"/><Relationship Id="rId7" Type="http://schemas.openxmlformats.org/officeDocument/2006/relationships/image" Target="../media/image6.png"/><Relationship Id="rId12" Type="http://schemas.openxmlformats.org/officeDocument/2006/relationships/image" Target="../media/image62.sv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1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5" Type="http://schemas.openxmlformats.org/officeDocument/2006/relationships/image" Target="../media/image4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3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8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svg"/><Relationship Id="rId9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6.sv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5.sv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sv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5.png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3.sv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01.png"/><Relationship Id="rId4" Type="http://schemas.openxmlformats.org/officeDocument/2006/relationships/image" Target="../media/image3.svg"/><Relationship Id="rId9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5.png"/><Relationship Id="rId5" Type="http://schemas.openxmlformats.org/officeDocument/2006/relationships/image" Target="../media/image4.png"/><Relationship Id="rId10" Type="http://schemas.openxmlformats.org/officeDocument/2006/relationships/image" Target="../media/image104.png"/><Relationship Id="rId4" Type="http://schemas.openxmlformats.org/officeDocument/2006/relationships/image" Target="../media/image3.svg"/><Relationship Id="rId9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hyperlink" Target="https://www.genome.gov/about-genomics/fact-sheets/DNA-Sequencing-Costs-Dat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5.sv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hyperlink" Target="https://www.ncbi.nlm.nih.gov/genbank/statistics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1823" y="3737927"/>
            <a:ext cx="11844354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i="0" dirty="0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Introduction to bioinformatics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7984" y="5448300"/>
            <a:ext cx="6492032" cy="96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-131" dirty="0" err="1">
                <a:solidFill>
                  <a:srgbClr val="000000"/>
                </a:solidFill>
                <a:latin typeface="Montserrat"/>
              </a:rPr>
              <a:t>Haniel</a:t>
            </a:r>
            <a:r>
              <a:rPr lang="en-US" sz="2800" spc="-13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spc="-131" dirty="0" err="1">
                <a:solidFill>
                  <a:srgbClr val="000000"/>
                </a:solidFill>
                <a:latin typeface="Montserrat"/>
              </a:rPr>
              <a:t>Cedraz</a:t>
            </a:r>
            <a:endParaRPr lang="en-US" sz="2800" spc="-131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3919"/>
              </a:lnSpc>
            </a:pPr>
            <a:r>
              <a:rPr lang="en-US" spc="-131" dirty="0" err="1">
                <a:solidFill>
                  <a:srgbClr val="000000"/>
                </a:solidFill>
                <a:latin typeface="Montserrat"/>
              </a:rPr>
              <a:t>hanielcedraz@gmail.com</a:t>
            </a:r>
            <a:endParaRPr lang="en-US" spc="-131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0" name="Graphic 25" descr="DNA">
            <a:extLst>
              <a:ext uri="{FF2B5EF4-FFF2-40B4-BE49-F238E27FC236}">
                <a16:creationId xmlns:a16="http://schemas.microsoft.com/office/drawing/2014/main" id="{6F6F3DB6-C7F1-4DC1-A7E9-6E9D022F3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13B2B-DEF2-B946-BA06-2B1CA241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9CC2A-FDA6-4A8C-AEF4-DD801CA31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456"/>
          <a:stretch/>
        </p:blipFill>
        <p:spPr bwMode="auto">
          <a:xfrm>
            <a:off x="866455" y="636495"/>
            <a:ext cx="16555089" cy="8804217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68785-70B3-854F-9F16-B2735D1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4319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0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673294-5889-498E-B27D-B7F7392A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379" y="965199"/>
            <a:ext cx="12519240" cy="83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53AA1-67DE-2646-93BA-7BFCB5EC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5236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BBE926CF-19B3-498A-AFE3-091D8BC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37294" y="344627"/>
            <a:ext cx="6128373" cy="4798873"/>
          </a:xfrm>
          <a:prstGeom prst="rect">
            <a:avLst/>
          </a:prstGeom>
          <a:noFill/>
        </p:spPr>
      </p:pic>
      <p:pic>
        <p:nvPicPr>
          <p:cNvPr id="7" name="Picture 4" descr="Image result for stamp metagenome">
            <a:extLst>
              <a:ext uri="{FF2B5EF4-FFF2-40B4-BE49-F238E27FC236}">
                <a16:creationId xmlns:a16="http://schemas.microsoft.com/office/drawing/2014/main" id="{9105BDF4-6E5B-4905-9E73-376F8813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63000" y="344627"/>
            <a:ext cx="7751848" cy="501890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72FD5-7A8E-4F96-8D15-EB6D11CB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63001" y="5363533"/>
            <a:ext cx="7768370" cy="457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866ED8-A736-4CD5-97F3-CA14F9EA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37295" y="5143501"/>
            <a:ext cx="6128372" cy="482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0FC66B-837A-E44B-844E-13890311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9322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4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7196251" y="49377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Genome-Wide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Association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Studies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(GWAS)</a:t>
            </a:r>
          </a:p>
        </p:txBody>
      </p:sp>
      <p:pic>
        <p:nvPicPr>
          <p:cNvPr id="114696" name="Picture 8" descr="Related imag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0070" y="0"/>
            <a:ext cx="5861304" cy="5861304"/>
          </a:xfrm>
          <a:prstGeom prst="rect">
            <a:avLst/>
          </a:prstGeom>
          <a:noFill/>
        </p:spPr>
      </p:pic>
      <p:sp>
        <p:nvSpPr>
          <p:cNvPr id="8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6241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694" name="Picture 6" descr="Image result for gwas chips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40865" y="6224397"/>
            <a:ext cx="3472282" cy="3148203"/>
          </a:xfrm>
          <a:prstGeom prst="rect">
            <a:avLst/>
          </a:prstGeom>
          <a:noFill/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196241" y="4059936"/>
            <a:ext cx="10133439" cy="349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Genetic variation study in different individuals;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SNPs or genomic region associated with a phenotype;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/>
              <a:t>FineMapping</a:t>
            </a:r>
            <a:r>
              <a:rPr lang="en-US" sz="3300" dirty="0"/>
              <a:t> the Associated Region;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other “omics” such as transcriptome, epigenome;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WSG to increase the SNP density;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/>
          </a:p>
        </p:txBody>
      </p:sp>
      <p:sp>
        <p:nvSpPr>
          <p:cNvPr id="114690" name="AutoShape 2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  <p:sp>
        <p:nvSpPr>
          <p:cNvPr id="114692" name="AutoShape 4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67E13-EDE6-724E-9EF1-D0275021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1900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www.nature.com/nprot/journal/v6/n2/images_article/nprot.2010.182-F3.jpg">
            <a:extLst>
              <a:ext uri="{FF2B5EF4-FFF2-40B4-BE49-F238E27FC236}">
                <a16:creationId xmlns:a16="http://schemas.microsoft.com/office/drawing/2014/main" id="{AC9A3041-3DDF-4A5A-9B5C-5E75A12C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85900" y="2038832"/>
            <a:ext cx="15201900" cy="6118764"/>
          </a:xfrm>
          <a:prstGeom prst="rect">
            <a:avLst/>
          </a:prstGeom>
          <a:noFill/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58982F-12C9-A240-A648-32A94E01F228}"/>
              </a:ext>
            </a:extLst>
          </p:cNvPr>
          <p:cNvSpPr/>
          <p:nvPr/>
        </p:nvSpPr>
        <p:spPr>
          <a:xfrm>
            <a:off x="4572000" y="2096782"/>
            <a:ext cx="838200" cy="684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8A29AA-046A-6A45-BB76-69035983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4816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3667F7-D98B-4FC3-8B1E-E36F0732D759}"/>
              </a:ext>
            </a:extLst>
          </p:cNvPr>
          <p:cNvSpPr txBox="1"/>
          <p:nvPr/>
        </p:nvSpPr>
        <p:spPr>
          <a:xfrm>
            <a:off x="1257300" y="677071"/>
            <a:ext cx="15768828" cy="609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Transcriptome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707789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DF27-CCBB-D547-9D2D-C369EDB1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3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"/>
            <a:ext cx="18288000" cy="3442857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1705554" y="822960"/>
            <a:ext cx="14315107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 is transcriptome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1487172" y="3390928"/>
            <a:ext cx="15849600" cy="4980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Transcriptome is the collection of RNAs in a cell/tissue in a specific moment.</a:t>
            </a:r>
          </a:p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the fraction of the genetic code (DNA) that is transcript by the polymerase RNA into RNA molecule</a:t>
            </a:r>
          </a:p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depends on the development stage,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fisiological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stage and the type of the tissue.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6879" y="8956344"/>
            <a:ext cx="14951124" cy="133065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7BF7A-23D8-6A48-85FC-D11269D9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473" y="92005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6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5711735" y="961051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/>
              <a:t>What</a:t>
            </a:r>
            <a:r>
              <a:rPr lang="pt-BR" sz="4000" b="1" dirty="0"/>
              <a:t> </a:t>
            </a:r>
            <a:r>
              <a:rPr lang="pt-BR" sz="4000" b="1" dirty="0" err="1"/>
              <a:t>is</a:t>
            </a:r>
            <a:r>
              <a:rPr lang="pt-BR" sz="4000" b="1" dirty="0"/>
              <a:t> </a:t>
            </a:r>
            <a:r>
              <a:rPr lang="pt-BR" sz="4000" b="1" dirty="0" err="1"/>
              <a:t>transcript</a:t>
            </a:r>
            <a:r>
              <a:rPr lang="pt-BR" sz="4000" b="1" dirty="0" err="1">
                <a:solidFill>
                  <a:srgbClr val="FF0000"/>
                </a:solidFill>
              </a:rPr>
              <a:t>omics</a:t>
            </a:r>
            <a:r>
              <a:rPr lang="pt-BR" sz="4000" b="1" dirty="0"/>
              <a:t>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2514600" y="3162300"/>
            <a:ext cx="133731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Transcriptomics is the analysis itself of the RNA collection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Quantify the expression;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Identify the Differentially Expressed Genes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7D280-9FD6-D041-9EC9-B7611D6F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2074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1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5351234-140D-4D50-AAF3-CE82C22F74D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9B4203EE-58C7-4AFA-817C-D7B727F4D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3" name="Content Placeholder 13" descr="Web design">
              <a:extLst>
                <a:ext uri="{FF2B5EF4-FFF2-40B4-BE49-F238E27FC236}">
                  <a16:creationId xmlns:a16="http://schemas.microsoft.com/office/drawing/2014/main" id="{74ACC6E8-5B7B-4980-8662-EB327733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4" name="Graphic 24" descr="Binary">
              <a:extLst>
                <a:ext uri="{FF2B5EF4-FFF2-40B4-BE49-F238E27FC236}">
                  <a16:creationId xmlns:a16="http://schemas.microsoft.com/office/drawing/2014/main" id="{BC966A42-9A84-446B-AA0A-7260E058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5" name="Graphic 25" descr="DNA">
              <a:extLst>
                <a:ext uri="{FF2B5EF4-FFF2-40B4-BE49-F238E27FC236}">
                  <a16:creationId xmlns:a16="http://schemas.microsoft.com/office/drawing/2014/main" id="{D6A3738B-020E-4DE0-BEC4-9EAFC9FD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1C24698-C4D9-49A2-8B59-E538DFE1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2552700"/>
            <a:ext cx="9220200" cy="59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5">
            <a:extLst>
              <a:ext uri="{FF2B5EF4-FFF2-40B4-BE49-F238E27FC236}">
                <a16:creationId xmlns:a16="http://schemas.microsoft.com/office/drawing/2014/main" id="{75870763-BB3E-4B22-83A2-97FA854B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983620"/>
            <a:ext cx="441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Types of RNA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F91A1-EBDB-B945-AA4D-7CBEBC2B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37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5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B424DA0-8675-4643-893F-C8B2C71B1A5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FCCB813-451D-48DD-9F5B-944C805F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4" name="Content Placeholder 13" descr="Web design">
              <a:extLst>
                <a:ext uri="{FF2B5EF4-FFF2-40B4-BE49-F238E27FC236}">
                  <a16:creationId xmlns:a16="http://schemas.microsoft.com/office/drawing/2014/main" id="{08657D5D-44A5-40B2-B616-4504D017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5" name="Graphic 24" descr="Binary">
              <a:extLst>
                <a:ext uri="{FF2B5EF4-FFF2-40B4-BE49-F238E27FC236}">
                  <a16:creationId xmlns:a16="http://schemas.microsoft.com/office/drawing/2014/main" id="{57BEDF57-E398-46AF-A5FB-B20AA37F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6" name="Graphic 25" descr="DNA">
              <a:extLst>
                <a:ext uri="{FF2B5EF4-FFF2-40B4-BE49-F238E27FC236}">
                  <a16:creationId xmlns:a16="http://schemas.microsoft.com/office/drawing/2014/main" id="{2C9C6050-438A-46D3-B314-8D9359527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2FB5F1A6-A828-4DDF-A119-3B0FD4BE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9088" y="1098707"/>
            <a:ext cx="5978323" cy="757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B5F405-8C26-4E91-8A53-12493F1D66DF}"/>
              </a:ext>
            </a:extLst>
          </p:cNvPr>
          <p:cNvSpPr/>
          <p:nvPr/>
        </p:nvSpPr>
        <p:spPr>
          <a:xfrm>
            <a:off x="8153400" y="1886129"/>
            <a:ext cx="9448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nucleolar </a:t>
            </a:r>
            <a:r>
              <a:rPr lang="pt-BR" sz="3200" dirty="0" err="1"/>
              <a:t>RNAs</a:t>
            </a:r>
            <a:r>
              <a:rPr lang="pt-BR" sz="3200" dirty="0"/>
              <a:t> (</a:t>
            </a:r>
            <a:r>
              <a:rPr lang="pt-BR" sz="3200" b="1" dirty="0" err="1"/>
              <a:t>snoRNAs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cajal</a:t>
            </a:r>
            <a:r>
              <a:rPr lang="pt-BR" sz="3200" dirty="0"/>
              <a:t> </a:t>
            </a:r>
            <a:r>
              <a:rPr lang="pt-BR" sz="3200" dirty="0" err="1"/>
              <a:t>body-specific</a:t>
            </a:r>
            <a:r>
              <a:rPr lang="pt-BR" sz="3200" dirty="0"/>
              <a:t> RNA (</a:t>
            </a:r>
            <a:r>
              <a:rPr lang="pt-BR" sz="3200" dirty="0" err="1"/>
              <a:t>scaRNA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small nuclear RNA (</a:t>
            </a:r>
            <a:r>
              <a:rPr lang="pt-BR" sz="3200" dirty="0" err="1">
                <a:solidFill>
                  <a:srgbClr val="FF0000"/>
                </a:solidFill>
              </a:rPr>
              <a:t>snRNA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>
                <a:solidFill>
                  <a:srgbClr val="FF0000"/>
                </a:solidFill>
              </a:rPr>
              <a:t>long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intervening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noncoding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RNAs</a:t>
            </a:r>
            <a:r>
              <a:rPr lang="pt-BR" sz="3200" dirty="0">
                <a:solidFill>
                  <a:srgbClr val="FF0000"/>
                </a:solidFill>
              </a:rPr>
              <a:t> (</a:t>
            </a:r>
            <a:r>
              <a:rPr lang="pt-BR" sz="3200" dirty="0" err="1">
                <a:solidFill>
                  <a:srgbClr val="FF0000"/>
                </a:solidFill>
              </a:rPr>
              <a:t>lincRNAs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antisense</a:t>
            </a:r>
            <a:r>
              <a:rPr lang="pt-BR" sz="3200" dirty="0"/>
              <a:t> RNA (</a:t>
            </a:r>
            <a:r>
              <a:rPr lang="pt-BR" sz="3200" dirty="0" err="1"/>
              <a:t>asRNA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temporal RNA (</a:t>
            </a:r>
            <a:r>
              <a:rPr lang="pt-BR" sz="3200" dirty="0" err="1"/>
              <a:t>stRNA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microRNA</a:t>
            </a:r>
            <a:r>
              <a:rPr lang="pt-BR" sz="3200" dirty="0"/>
              <a:t> (</a:t>
            </a:r>
            <a:r>
              <a:rPr lang="pt-BR" sz="3200" dirty="0" err="1"/>
              <a:t>miRNA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RNA </a:t>
            </a:r>
            <a:r>
              <a:rPr lang="pt-BR" sz="3200" dirty="0" err="1"/>
              <a:t>interference</a:t>
            </a:r>
            <a:r>
              <a:rPr lang="pt-BR" sz="3200" dirty="0"/>
              <a:t> (</a:t>
            </a:r>
            <a:r>
              <a:rPr lang="pt-BR" sz="3200" dirty="0" err="1"/>
              <a:t>RNAi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interfering</a:t>
            </a:r>
            <a:r>
              <a:rPr lang="pt-BR" sz="3200" dirty="0"/>
              <a:t> RNA (</a:t>
            </a:r>
            <a:r>
              <a:rPr lang="pt-BR" sz="3200" dirty="0" err="1"/>
              <a:t>siRNA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 </a:t>
            </a:r>
            <a:r>
              <a:rPr lang="pt-BR" sz="3200" dirty="0" err="1"/>
              <a:t>piwi-interacting</a:t>
            </a:r>
            <a:r>
              <a:rPr lang="pt-BR" sz="3200" dirty="0"/>
              <a:t> RNA (</a:t>
            </a:r>
            <a:r>
              <a:rPr lang="pt-BR" sz="3200" dirty="0" err="1"/>
              <a:t>piRNA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/>
              <a:t> repeat associated small interfering RNA (</a:t>
            </a:r>
            <a:r>
              <a:rPr lang="en-US" sz="3200" dirty="0" err="1"/>
              <a:t>rasiRNA</a:t>
            </a:r>
            <a:r>
              <a:rPr lang="en-US" sz="3200" dirty="0"/>
              <a:t>)</a:t>
            </a:r>
            <a:endParaRPr lang="pt-BR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89643-FD42-0143-82F0-468130FD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196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8A0E6BAE-12B8-4CF6-B1E7-CF33118BA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57" y="952500"/>
            <a:ext cx="10893442" cy="3434966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785BA11-FE93-4FC1-B45B-778072044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79" y="4269388"/>
            <a:ext cx="10583120" cy="1647928"/>
          </a:xfrm>
          <a:prstGeom prst="rect">
            <a:avLst/>
          </a:prstGeom>
        </p:spPr>
      </p:pic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F0BFA621-4D99-4CB5-9D47-AB10F69C9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57" y="6057900"/>
            <a:ext cx="10508542" cy="2613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B3142D7-0A1F-423F-ACDD-152F54CD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0" y="3086100"/>
            <a:ext cx="1367490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1FBC959-533B-413B-9271-65AFB3740FEB}"/>
              </a:ext>
            </a:extLst>
          </p:cNvPr>
          <p:cNvSpPr txBox="1"/>
          <p:nvPr/>
        </p:nvSpPr>
        <p:spPr>
          <a:xfrm>
            <a:off x="4684667" y="991240"/>
            <a:ext cx="89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Basic transcription process in Eucaryotes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D781-D9ED-C140-BDEF-89ACF3CB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56521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4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587613-7605-42FC-96DD-B1B31D7D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9"/>
          <a:stretch/>
        </p:blipFill>
        <p:spPr>
          <a:xfrm>
            <a:off x="3579957" y="1371600"/>
            <a:ext cx="11013785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8A316-2E0D-924F-B782-00535A5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3646" y="95236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5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Gráfico 6" descr="Processador estrutura de tópicos">
            <a:extLst>
              <a:ext uri="{FF2B5EF4-FFF2-40B4-BE49-F238E27FC236}">
                <a16:creationId xmlns:a16="http://schemas.microsoft.com/office/drawing/2014/main" id="{6580F1C0-B52F-4B73-A782-13DB26469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1064" y="4083627"/>
            <a:ext cx="2168236" cy="2168236"/>
          </a:xfrm>
          <a:prstGeom prst="rect">
            <a:avLst/>
          </a:prstGeom>
        </p:spPr>
      </p:pic>
      <p:pic>
        <p:nvPicPr>
          <p:cNvPr id="9" name="Gráfico 8" descr="Computador com preenchimento sólido">
            <a:extLst>
              <a:ext uri="{FF2B5EF4-FFF2-40B4-BE49-F238E27FC236}">
                <a16:creationId xmlns:a16="http://schemas.microsoft.com/office/drawing/2014/main" id="{C4D11757-0EC5-4C78-927D-18412F069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29951" y="4083627"/>
            <a:ext cx="2168236" cy="2168236"/>
          </a:xfrm>
          <a:prstGeom prst="rect">
            <a:avLst/>
          </a:prstGeom>
        </p:spPr>
      </p:pic>
      <p:pic>
        <p:nvPicPr>
          <p:cNvPr id="11" name="Gráfico 10" descr="Lâmpada e engrenagem com preenchimento sólido">
            <a:extLst>
              <a:ext uri="{FF2B5EF4-FFF2-40B4-BE49-F238E27FC236}">
                <a16:creationId xmlns:a16="http://schemas.microsoft.com/office/drawing/2014/main" id="{9958A542-B804-40AD-862C-A11C67446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27218" y="4059382"/>
            <a:ext cx="2168236" cy="2168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ACD6BF-4A32-423E-9884-879B21A4D8A6}"/>
              </a:ext>
            </a:extLst>
          </p:cNvPr>
          <p:cNvSpPr txBox="1"/>
          <p:nvPr/>
        </p:nvSpPr>
        <p:spPr>
          <a:xfrm>
            <a:off x="7789717" y="210717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PIPELINE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DDB973-325E-45E1-A087-C1BF46E90983}"/>
              </a:ext>
            </a:extLst>
          </p:cNvPr>
          <p:cNvSpPr txBox="1"/>
          <p:nvPr/>
        </p:nvSpPr>
        <p:spPr>
          <a:xfrm>
            <a:off x="2667000" y="6255327"/>
            <a:ext cx="288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Hypothesis/Idea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644F88-3763-4812-A2FC-33994E34768B}"/>
              </a:ext>
            </a:extLst>
          </p:cNvPr>
          <p:cNvSpPr txBox="1"/>
          <p:nvPr/>
        </p:nvSpPr>
        <p:spPr>
          <a:xfrm>
            <a:off x="7505898" y="6248909"/>
            <a:ext cx="236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Library prep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A4E69C-5873-4973-B898-ED6BB7BD94FD}"/>
              </a:ext>
            </a:extLst>
          </p:cNvPr>
          <p:cNvSpPr txBox="1"/>
          <p:nvPr/>
        </p:nvSpPr>
        <p:spPr>
          <a:xfrm>
            <a:off x="11482151" y="6311325"/>
            <a:ext cx="512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Sequencing and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BB8B4-EFB9-0243-853C-61E5C532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034" y="91758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7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54CF42-0F1C-40D7-B878-83BE705135C3}"/>
              </a:ext>
            </a:extLst>
          </p:cNvPr>
          <p:cNvSpPr txBox="1">
            <a:spLocks/>
          </p:cNvSpPr>
          <p:nvPr/>
        </p:nvSpPr>
        <p:spPr>
          <a:xfrm>
            <a:off x="545673" y="2414448"/>
            <a:ext cx="7345680" cy="11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b="1" dirty="0"/>
              <a:t>Experimental Design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  <a:gd name="connsiteX0" fmla="*/ 0 w 5212080"/>
              <a:gd name="connsiteY0" fmla="*/ 0 h 27432"/>
              <a:gd name="connsiteX1" fmla="*/ 547268 w 5212080"/>
              <a:gd name="connsiteY1" fmla="*/ 0 h 27432"/>
              <a:gd name="connsiteX2" fmla="*/ 1303020 w 5212080"/>
              <a:gd name="connsiteY2" fmla="*/ 0 h 27432"/>
              <a:gd name="connsiteX3" fmla="*/ 1798168 w 5212080"/>
              <a:gd name="connsiteY3" fmla="*/ 0 h 27432"/>
              <a:gd name="connsiteX4" fmla="*/ 2293315 w 5212080"/>
              <a:gd name="connsiteY4" fmla="*/ 0 h 27432"/>
              <a:gd name="connsiteX5" fmla="*/ 2944825 w 5212080"/>
              <a:gd name="connsiteY5" fmla="*/ 0 h 27432"/>
              <a:gd name="connsiteX6" fmla="*/ 3544214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456328 w 5212080"/>
              <a:gd name="connsiteY10" fmla="*/ 27432 h 27432"/>
              <a:gd name="connsiteX11" fmla="*/ 3856939 w 5212080"/>
              <a:gd name="connsiteY11" fmla="*/ 27432 h 27432"/>
              <a:gd name="connsiteX12" fmla="*/ 3257550 w 5212080"/>
              <a:gd name="connsiteY12" fmla="*/ 27432 h 27432"/>
              <a:gd name="connsiteX13" fmla="*/ 2710282 w 5212080"/>
              <a:gd name="connsiteY13" fmla="*/ 27432 h 27432"/>
              <a:gd name="connsiteX14" fmla="*/ 2110892 w 5212080"/>
              <a:gd name="connsiteY14" fmla="*/ 27432 h 27432"/>
              <a:gd name="connsiteX15" fmla="*/ 1615745 w 5212080"/>
              <a:gd name="connsiteY15" fmla="*/ 27432 h 27432"/>
              <a:gd name="connsiteX16" fmla="*/ 1016356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96474" y="-27007"/>
                  <a:pt x="292400" y="26529"/>
                  <a:pt x="599389" y="0"/>
                </a:cubicBezTo>
                <a:cubicBezTo>
                  <a:pt x="892517" y="-381"/>
                  <a:pt x="919817" y="-23813"/>
                  <a:pt x="1198778" y="0"/>
                </a:cubicBezTo>
                <a:cubicBezTo>
                  <a:pt x="1501801" y="44010"/>
                  <a:pt x="1733115" y="-18100"/>
                  <a:pt x="1954530" y="0"/>
                </a:cubicBezTo>
                <a:cubicBezTo>
                  <a:pt x="2150845" y="11235"/>
                  <a:pt x="2239613" y="-6014"/>
                  <a:pt x="2501798" y="0"/>
                </a:cubicBezTo>
                <a:cubicBezTo>
                  <a:pt x="2758063" y="19983"/>
                  <a:pt x="2850561" y="14043"/>
                  <a:pt x="3049067" y="0"/>
                </a:cubicBezTo>
                <a:cubicBezTo>
                  <a:pt x="3207556" y="-14393"/>
                  <a:pt x="3477530" y="-19753"/>
                  <a:pt x="3700577" y="0"/>
                </a:cubicBezTo>
                <a:cubicBezTo>
                  <a:pt x="3929215" y="7084"/>
                  <a:pt x="4069702" y="-22784"/>
                  <a:pt x="4247845" y="0"/>
                </a:cubicBezTo>
                <a:cubicBezTo>
                  <a:pt x="4443198" y="41703"/>
                  <a:pt x="4663267" y="-1065"/>
                  <a:pt x="5212080" y="0"/>
                </a:cubicBezTo>
                <a:cubicBezTo>
                  <a:pt x="5212814" y="8195"/>
                  <a:pt x="5212075" y="20831"/>
                  <a:pt x="5212080" y="27432"/>
                </a:cubicBezTo>
                <a:cubicBezTo>
                  <a:pt x="4999632" y="35182"/>
                  <a:pt x="4933665" y="30939"/>
                  <a:pt x="4664812" y="27432"/>
                </a:cubicBezTo>
                <a:cubicBezTo>
                  <a:pt x="4396025" y="21575"/>
                  <a:pt x="4377951" y="39956"/>
                  <a:pt x="4117543" y="27432"/>
                </a:cubicBezTo>
                <a:cubicBezTo>
                  <a:pt x="3861056" y="-6090"/>
                  <a:pt x="3784297" y="37016"/>
                  <a:pt x="3466033" y="27432"/>
                </a:cubicBezTo>
                <a:cubicBezTo>
                  <a:pt x="3158876" y="21999"/>
                  <a:pt x="3143400" y="53247"/>
                  <a:pt x="2918765" y="27432"/>
                </a:cubicBezTo>
                <a:cubicBezTo>
                  <a:pt x="2689439" y="-16416"/>
                  <a:pt x="2531374" y="16832"/>
                  <a:pt x="2423617" y="27432"/>
                </a:cubicBezTo>
                <a:cubicBezTo>
                  <a:pt x="2303792" y="-11864"/>
                  <a:pt x="2078859" y="41493"/>
                  <a:pt x="1772107" y="27432"/>
                </a:cubicBezTo>
                <a:cubicBezTo>
                  <a:pt x="1531795" y="-4315"/>
                  <a:pt x="1305394" y="21270"/>
                  <a:pt x="1120597" y="27432"/>
                </a:cubicBezTo>
                <a:cubicBezTo>
                  <a:pt x="908196" y="-10128"/>
                  <a:pt x="346466" y="12797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29720" y="17728"/>
                  <a:pt x="357156" y="16601"/>
                  <a:pt x="547268" y="0"/>
                </a:cubicBezTo>
                <a:cubicBezTo>
                  <a:pt x="720661" y="-22161"/>
                  <a:pt x="937335" y="-38607"/>
                  <a:pt x="1303020" y="0"/>
                </a:cubicBezTo>
                <a:cubicBezTo>
                  <a:pt x="1666909" y="29361"/>
                  <a:pt x="1613761" y="13702"/>
                  <a:pt x="1798168" y="0"/>
                </a:cubicBezTo>
                <a:cubicBezTo>
                  <a:pt x="1974664" y="-10556"/>
                  <a:pt x="2075524" y="-6507"/>
                  <a:pt x="2293315" y="0"/>
                </a:cubicBezTo>
                <a:cubicBezTo>
                  <a:pt x="2524269" y="1327"/>
                  <a:pt x="2752851" y="-6500"/>
                  <a:pt x="2944825" y="0"/>
                </a:cubicBezTo>
                <a:cubicBezTo>
                  <a:pt x="3150173" y="44448"/>
                  <a:pt x="3302355" y="36314"/>
                  <a:pt x="3544214" y="0"/>
                </a:cubicBezTo>
                <a:cubicBezTo>
                  <a:pt x="3766434" y="-15289"/>
                  <a:pt x="4038482" y="22269"/>
                  <a:pt x="4247845" y="0"/>
                </a:cubicBezTo>
                <a:cubicBezTo>
                  <a:pt x="4412536" y="-568"/>
                  <a:pt x="4774768" y="95275"/>
                  <a:pt x="5212080" y="0"/>
                </a:cubicBezTo>
                <a:cubicBezTo>
                  <a:pt x="5212934" y="6861"/>
                  <a:pt x="5210625" y="20290"/>
                  <a:pt x="5212080" y="27432"/>
                </a:cubicBezTo>
                <a:cubicBezTo>
                  <a:pt x="4889320" y="61929"/>
                  <a:pt x="4629135" y="58125"/>
                  <a:pt x="4456328" y="27432"/>
                </a:cubicBezTo>
                <a:cubicBezTo>
                  <a:pt x="4296817" y="-12820"/>
                  <a:pt x="4029504" y="38852"/>
                  <a:pt x="3856939" y="27432"/>
                </a:cubicBezTo>
                <a:cubicBezTo>
                  <a:pt x="3652830" y="2368"/>
                  <a:pt x="3514725" y="-5800"/>
                  <a:pt x="3257550" y="27432"/>
                </a:cubicBezTo>
                <a:cubicBezTo>
                  <a:pt x="3009808" y="40464"/>
                  <a:pt x="2851605" y="32802"/>
                  <a:pt x="2710282" y="27432"/>
                </a:cubicBezTo>
                <a:cubicBezTo>
                  <a:pt x="2550285" y="-2690"/>
                  <a:pt x="2362912" y="50136"/>
                  <a:pt x="2110892" y="27432"/>
                </a:cubicBezTo>
                <a:cubicBezTo>
                  <a:pt x="1871487" y="5556"/>
                  <a:pt x="1825567" y="48260"/>
                  <a:pt x="1615745" y="27432"/>
                </a:cubicBezTo>
                <a:cubicBezTo>
                  <a:pt x="1404625" y="25056"/>
                  <a:pt x="1224002" y="56693"/>
                  <a:pt x="1016356" y="27432"/>
                </a:cubicBezTo>
                <a:cubicBezTo>
                  <a:pt x="840146" y="-29891"/>
                  <a:pt x="354393" y="34807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5212080" h="27432" fill="none" stroke="0" extrusionOk="0">
                <a:moveTo>
                  <a:pt x="0" y="0"/>
                </a:moveTo>
                <a:cubicBezTo>
                  <a:pt x="153327" y="-47686"/>
                  <a:pt x="305404" y="11447"/>
                  <a:pt x="599389" y="0"/>
                </a:cubicBezTo>
                <a:cubicBezTo>
                  <a:pt x="895186" y="-9887"/>
                  <a:pt x="915628" y="-24497"/>
                  <a:pt x="1198778" y="0"/>
                </a:cubicBezTo>
                <a:cubicBezTo>
                  <a:pt x="1479436" y="16436"/>
                  <a:pt x="1739997" y="23836"/>
                  <a:pt x="1954530" y="0"/>
                </a:cubicBezTo>
                <a:cubicBezTo>
                  <a:pt x="2148745" y="39892"/>
                  <a:pt x="2229461" y="-15416"/>
                  <a:pt x="2501798" y="0"/>
                </a:cubicBezTo>
                <a:cubicBezTo>
                  <a:pt x="2752471" y="19418"/>
                  <a:pt x="2830752" y="26869"/>
                  <a:pt x="3049067" y="0"/>
                </a:cubicBezTo>
                <a:cubicBezTo>
                  <a:pt x="3279293" y="-14744"/>
                  <a:pt x="3462053" y="-18627"/>
                  <a:pt x="3700577" y="0"/>
                </a:cubicBezTo>
                <a:cubicBezTo>
                  <a:pt x="3915072" y="30719"/>
                  <a:pt x="4036026" y="-5275"/>
                  <a:pt x="4247845" y="0"/>
                </a:cubicBezTo>
                <a:cubicBezTo>
                  <a:pt x="4502648" y="48766"/>
                  <a:pt x="4790306" y="-4755"/>
                  <a:pt x="5212080" y="0"/>
                </a:cubicBezTo>
                <a:cubicBezTo>
                  <a:pt x="5213105" y="8856"/>
                  <a:pt x="5210361" y="21150"/>
                  <a:pt x="5212080" y="27432"/>
                </a:cubicBezTo>
                <a:cubicBezTo>
                  <a:pt x="4996137" y="35599"/>
                  <a:pt x="4928148" y="45023"/>
                  <a:pt x="4664812" y="27432"/>
                </a:cubicBezTo>
                <a:cubicBezTo>
                  <a:pt x="4397951" y="14322"/>
                  <a:pt x="4373546" y="48128"/>
                  <a:pt x="4117543" y="27432"/>
                </a:cubicBezTo>
                <a:cubicBezTo>
                  <a:pt x="3857009" y="-2743"/>
                  <a:pt x="3755441" y="23918"/>
                  <a:pt x="3466033" y="27432"/>
                </a:cubicBezTo>
                <a:cubicBezTo>
                  <a:pt x="3161482" y="21872"/>
                  <a:pt x="3134629" y="50980"/>
                  <a:pt x="2918765" y="27432"/>
                </a:cubicBezTo>
                <a:cubicBezTo>
                  <a:pt x="2696535" y="-3872"/>
                  <a:pt x="2538830" y="-4112"/>
                  <a:pt x="2423617" y="27432"/>
                </a:cubicBezTo>
                <a:cubicBezTo>
                  <a:pt x="2293007" y="50120"/>
                  <a:pt x="2078028" y="8275"/>
                  <a:pt x="1772107" y="27432"/>
                </a:cubicBezTo>
                <a:cubicBezTo>
                  <a:pt x="1526682" y="45050"/>
                  <a:pt x="1323857" y="16313"/>
                  <a:pt x="1120597" y="27432"/>
                </a:cubicBezTo>
                <a:cubicBezTo>
                  <a:pt x="936514" y="147399"/>
                  <a:pt x="504592" y="-485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5212080"/>
                      <a:gd name="connsiteY0" fmla="*/ 0 h 27432"/>
                      <a:gd name="connsiteX1" fmla="*/ 599389 w 5212080"/>
                      <a:gd name="connsiteY1" fmla="*/ 0 h 27432"/>
                      <a:gd name="connsiteX2" fmla="*/ 1198778 w 5212080"/>
                      <a:gd name="connsiteY2" fmla="*/ 0 h 27432"/>
                      <a:gd name="connsiteX3" fmla="*/ 1954530 w 5212080"/>
                      <a:gd name="connsiteY3" fmla="*/ 0 h 27432"/>
                      <a:gd name="connsiteX4" fmla="*/ 2501798 w 5212080"/>
                      <a:gd name="connsiteY4" fmla="*/ 0 h 27432"/>
                      <a:gd name="connsiteX5" fmla="*/ 3049067 w 5212080"/>
                      <a:gd name="connsiteY5" fmla="*/ 0 h 27432"/>
                      <a:gd name="connsiteX6" fmla="*/ 3700577 w 5212080"/>
                      <a:gd name="connsiteY6" fmla="*/ 0 h 27432"/>
                      <a:gd name="connsiteX7" fmla="*/ 4247845 w 5212080"/>
                      <a:gd name="connsiteY7" fmla="*/ 0 h 27432"/>
                      <a:gd name="connsiteX8" fmla="*/ 5212080 w 5212080"/>
                      <a:gd name="connsiteY8" fmla="*/ 0 h 27432"/>
                      <a:gd name="connsiteX9" fmla="*/ 5212080 w 5212080"/>
                      <a:gd name="connsiteY9" fmla="*/ 27432 h 27432"/>
                      <a:gd name="connsiteX10" fmla="*/ 4664812 w 5212080"/>
                      <a:gd name="connsiteY10" fmla="*/ 27432 h 27432"/>
                      <a:gd name="connsiteX11" fmla="*/ 4117543 w 5212080"/>
                      <a:gd name="connsiteY11" fmla="*/ 27432 h 27432"/>
                      <a:gd name="connsiteX12" fmla="*/ 3466033 w 5212080"/>
                      <a:gd name="connsiteY12" fmla="*/ 27432 h 27432"/>
                      <a:gd name="connsiteX13" fmla="*/ 2918765 w 5212080"/>
                      <a:gd name="connsiteY13" fmla="*/ 27432 h 27432"/>
                      <a:gd name="connsiteX14" fmla="*/ 2423617 w 5212080"/>
                      <a:gd name="connsiteY14" fmla="*/ 27432 h 27432"/>
                      <a:gd name="connsiteX15" fmla="*/ 1772107 w 5212080"/>
                      <a:gd name="connsiteY15" fmla="*/ 27432 h 27432"/>
                      <a:gd name="connsiteX16" fmla="*/ 1120597 w 5212080"/>
                      <a:gd name="connsiteY16" fmla="*/ 27432 h 27432"/>
                      <a:gd name="connsiteX17" fmla="*/ 0 w 5212080"/>
                      <a:gd name="connsiteY17" fmla="*/ 27432 h 27432"/>
                      <a:gd name="connsiteX18" fmla="*/ 0 w 521208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12080" h="27432" fill="none" extrusionOk="0">
                        <a:moveTo>
                          <a:pt x="0" y="0"/>
                        </a:moveTo>
                        <a:cubicBezTo>
                          <a:pt x="128838" y="-11329"/>
                          <a:pt x="306779" y="5198"/>
                          <a:pt x="599389" y="0"/>
                        </a:cubicBezTo>
                        <a:cubicBezTo>
                          <a:pt x="891999" y="-5198"/>
                          <a:pt x="916635" y="-24425"/>
                          <a:pt x="1198778" y="0"/>
                        </a:cubicBezTo>
                        <a:cubicBezTo>
                          <a:pt x="1480921" y="24425"/>
                          <a:pt x="1761605" y="-17440"/>
                          <a:pt x="1954530" y="0"/>
                        </a:cubicBezTo>
                        <a:cubicBezTo>
                          <a:pt x="2147455" y="17440"/>
                          <a:pt x="2239112" y="-16223"/>
                          <a:pt x="2501798" y="0"/>
                        </a:cubicBezTo>
                        <a:cubicBezTo>
                          <a:pt x="2764484" y="16223"/>
                          <a:pt x="2838074" y="12987"/>
                          <a:pt x="3049067" y="0"/>
                        </a:cubicBezTo>
                        <a:cubicBezTo>
                          <a:pt x="3260060" y="-12987"/>
                          <a:pt x="3470388" y="-15138"/>
                          <a:pt x="3700577" y="0"/>
                        </a:cubicBezTo>
                        <a:cubicBezTo>
                          <a:pt x="3930766" y="15138"/>
                          <a:pt x="4052672" y="-14938"/>
                          <a:pt x="4247845" y="0"/>
                        </a:cubicBezTo>
                        <a:cubicBezTo>
                          <a:pt x="4443018" y="14938"/>
                          <a:pt x="4730158" y="-1623"/>
                          <a:pt x="5212080" y="0"/>
                        </a:cubicBezTo>
                        <a:cubicBezTo>
                          <a:pt x="5212790" y="9050"/>
                          <a:pt x="5211442" y="21151"/>
                          <a:pt x="5212080" y="27432"/>
                        </a:cubicBezTo>
                        <a:cubicBezTo>
                          <a:pt x="4991075" y="27722"/>
                          <a:pt x="4932008" y="37429"/>
                          <a:pt x="4664812" y="27432"/>
                        </a:cubicBezTo>
                        <a:cubicBezTo>
                          <a:pt x="4397616" y="17435"/>
                          <a:pt x="4374940" y="47585"/>
                          <a:pt x="4117543" y="27432"/>
                        </a:cubicBezTo>
                        <a:cubicBezTo>
                          <a:pt x="3860146" y="7279"/>
                          <a:pt x="3773367" y="36569"/>
                          <a:pt x="3466033" y="27432"/>
                        </a:cubicBezTo>
                        <a:cubicBezTo>
                          <a:pt x="3158699" y="18296"/>
                          <a:pt x="3137854" y="54523"/>
                          <a:pt x="2918765" y="27432"/>
                        </a:cubicBezTo>
                        <a:cubicBezTo>
                          <a:pt x="2699676" y="341"/>
                          <a:pt x="2536311" y="13149"/>
                          <a:pt x="2423617" y="27432"/>
                        </a:cubicBezTo>
                        <a:cubicBezTo>
                          <a:pt x="2310923" y="41715"/>
                          <a:pt x="2021228" y="23141"/>
                          <a:pt x="1772107" y="27432"/>
                        </a:cubicBezTo>
                        <a:cubicBezTo>
                          <a:pt x="1522986" y="31724"/>
                          <a:pt x="1317107" y="20364"/>
                          <a:pt x="1120597" y="27432"/>
                        </a:cubicBezTo>
                        <a:cubicBezTo>
                          <a:pt x="924087" y="34501"/>
                          <a:pt x="454536" y="8495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5212080" h="27432" stroke="0" extrusionOk="0">
                        <a:moveTo>
                          <a:pt x="0" y="0"/>
                        </a:moveTo>
                        <a:cubicBezTo>
                          <a:pt x="233695" y="-764"/>
                          <a:pt x="364103" y="24957"/>
                          <a:pt x="547268" y="0"/>
                        </a:cubicBezTo>
                        <a:cubicBezTo>
                          <a:pt x="730433" y="-24957"/>
                          <a:pt x="937737" y="-21107"/>
                          <a:pt x="1303020" y="0"/>
                        </a:cubicBezTo>
                        <a:cubicBezTo>
                          <a:pt x="1668303" y="21107"/>
                          <a:pt x="1620404" y="13071"/>
                          <a:pt x="1798168" y="0"/>
                        </a:cubicBezTo>
                        <a:cubicBezTo>
                          <a:pt x="1975932" y="-13071"/>
                          <a:pt x="2090998" y="4232"/>
                          <a:pt x="2293315" y="0"/>
                        </a:cubicBezTo>
                        <a:cubicBezTo>
                          <a:pt x="2495632" y="-4232"/>
                          <a:pt x="2738710" y="-17332"/>
                          <a:pt x="2944825" y="0"/>
                        </a:cubicBezTo>
                        <a:cubicBezTo>
                          <a:pt x="3150940" y="17332"/>
                          <a:pt x="3308101" y="26665"/>
                          <a:pt x="3544214" y="0"/>
                        </a:cubicBezTo>
                        <a:cubicBezTo>
                          <a:pt x="3780327" y="-26665"/>
                          <a:pt x="4028425" y="-24303"/>
                          <a:pt x="4247845" y="0"/>
                        </a:cubicBezTo>
                        <a:cubicBezTo>
                          <a:pt x="4467265" y="24303"/>
                          <a:pt x="4779418" y="33057"/>
                          <a:pt x="5212080" y="0"/>
                        </a:cubicBezTo>
                        <a:cubicBezTo>
                          <a:pt x="5212137" y="6776"/>
                          <a:pt x="5210915" y="20935"/>
                          <a:pt x="5212080" y="27432"/>
                        </a:cubicBezTo>
                        <a:cubicBezTo>
                          <a:pt x="4921467" y="60248"/>
                          <a:pt x="4631077" y="62273"/>
                          <a:pt x="4456328" y="27432"/>
                        </a:cubicBezTo>
                        <a:cubicBezTo>
                          <a:pt x="4281579" y="-7409"/>
                          <a:pt x="4048724" y="47667"/>
                          <a:pt x="3856939" y="27432"/>
                        </a:cubicBezTo>
                        <a:cubicBezTo>
                          <a:pt x="3665154" y="7197"/>
                          <a:pt x="3498754" y="15866"/>
                          <a:pt x="3257550" y="27432"/>
                        </a:cubicBezTo>
                        <a:cubicBezTo>
                          <a:pt x="3016346" y="38998"/>
                          <a:pt x="2854089" y="39360"/>
                          <a:pt x="2710282" y="27432"/>
                        </a:cubicBezTo>
                        <a:cubicBezTo>
                          <a:pt x="2566475" y="15504"/>
                          <a:pt x="2336282" y="56792"/>
                          <a:pt x="2110892" y="27432"/>
                        </a:cubicBezTo>
                        <a:cubicBezTo>
                          <a:pt x="1885502" y="-1928"/>
                          <a:pt x="1825148" y="42061"/>
                          <a:pt x="1615745" y="27432"/>
                        </a:cubicBezTo>
                        <a:cubicBezTo>
                          <a:pt x="1406342" y="12803"/>
                          <a:pt x="1193655" y="44031"/>
                          <a:pt x="1016356" y="27432"/>
                        </a:cubicBezTo>
                        <a:cubicBezTo>
                          <a:pt x="839057" y="10833"/>
                          <a:pt x="292902" y="7819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8FEF40-4C13-4F75-A429-3CF537AC3313}"/>
              </a:ext>
            </a:extLst>
          </p:cNvPr>
          <p:cNvSpPr txBox="1">
            <a:spLocks/>
          </p:cNvSpPr>
          <p:nvPr/>
        </p:nvSpPr>
        <p:spPr>
          <a:xfrm>
            <a:off x="960120" y="4309348"/>
            <a:ext cx="6365383" cy="49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</a:pPr>
            <a:r>
              <a:rPr lang="en-US" sz="3600" dirty="0"/>
              <a:t>You get what you give</a:t>
            </a:r>
            <a:r>
              <a:rPr lang="en-US" sz="3100" dirty="0"/>
              <a:t>: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Sample prep;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RNA Extraction;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cDNA library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Quality; 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Integrity;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Quantity;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Sequencing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Deep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2377C-E685-4BEF-86AB-40850214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3" r="14545" b="-1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E9898E-FD60-4412-B563-C77CADD5E341}"/>
              </a:ext>
            </a:extLst>
          </p:cNvPr>
          <p:cNvSpPr txBox="1"/>
          <p:nvPr/>
        </p:nvSpPr>
        <p:spPr>
          <a:xfrm>
            <a:off x="958321" y="1005327"/>
            <a:ext cx="16364460" cy="1598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Bioinformatics Analysis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4064" y="270013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Processador estrutura de tópicos">
            <a:extLst>
              <a:ext uri="{FF2B5EF4-FFF2-40B4-BE49-F238E27FC236}">
                <a16:creationId xmlns:a16="http://schemas.microsoft.com/office/drawing/2014/main" id="{15904E8B-3F34-4A87-BEE7-08662166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550" y="4145735"/>
            <a:ext cx="4006405" cy="4006405"/>
          </a:xfrm>
          <a:prstGeom prst="rect">
            <a:avLst/>
          </a:prstGeom>
        </p:spPr>
      </p:pic>
      <p:pic>
        <p:nvPicPr>
          <p:cNvPr id="12" name="Gráfico 11" descr="Programadora estrutura de tópicos">
            <a:extLst>
              <a:ext uri="{FF2B5EF4-FFF2-40B4-BE49-F238E27FC236}">
                <a16:creationId xmlns:a16="http://schemas.microsoft.com/office/drawing/2014/main" id="{5C8452CB-F8E1-40C9-BC5C-FA803FD38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8000" y="4145735"/>
            <a:ext cx="4006405" cy="4006405"/>
          </a:xfrm>
          <a:prstGeom prst="rect">
            <a:avLst/>
          </a:prstGeom>
        </p:spPr>
      </p:pic>
      <p:pic>
        <p:nvPicPr>
          <p:cNvPr id="14" name="Gráfico 13" descr="Programador com preenchimento sólido">
            <a:extLst>
              <a:ext uri="{FF2B5EF4-FFF2-40B4-BE49-F238E27FC236}">
                <a16:creationId xmlns:a16="http://schemas.microsoft.com/office/drawing/2014/main" id="{7FA2B54B-E427-4EA8-A8AD-910F655BE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4450" y="4145735"/>
            <a:ext cx="4006405" cy="4006405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D5AB4-8998-1A4C-A6C0-52230BFA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3584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31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497E7F-958D-4128-959B-9FA56E2A1C6E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need?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3554" y="2516059"/>
            <a:ext cx="16280892" cy="27432"/>
          </a:xfrm>
          <a:custGeom>
            <a:avLst/>
            <a:gdLst>
              <a:gd name="connsiteX0" fmla="*/ 0 w 16280892"/>
              <a:gd name="connsiteY0" fmla="*/ 0 h 27432"/>
              <a:gd name="connsiteX1" fmla="*/ 841179 w 16280892"/>
              <a:gd name="connsiteY1" fmla="*/ 0 h 27432"/>
              <a:gd name="connsiteX2" fmla="*/ 1682359 w 16280892"/>
              <a:gd name="connsiteY2" fmla="*/ 0 h 27432"/>
              <a:gd name="connsiteX3" fmla="*/ 2360729 w 16280892"/>
              <a:gd name="connsiteY3" fmla="*/ 0 h 27432"/>
              <a:gd name="connsiteX4" fmla="*/ 3039100 w 16280892"/>
              <a:gd name="connsiteY4" fmla="*/ 0 h 27432"/>
              <a:gd name="connsiteX5" fmla="*/ 3717470 w 16280892"/>
              <a:gd name="connsiteY5" fmla="*/ 0 h 27432"/>
              <a:gd name="connsiteX6" fmla="*/ 3907414 w 16280892"/>
              <a:gd name="connsiteY6" fmla="*/ 0 h 27432"/>
              <a:gd name="connsiteX7" fmla="*/ 4748593 w 16280892"/>
              <a:gd name="connsiteY7" fmla="*/ 0 h 27432"/>
              <a:gd name="connsiteX8" fmla="*/ 4938537 w 16280892"/>
              <a:gd name="connsiteY8" fmla="*/ 0 h 27432"/>
              <a:gd name="connsiteX9" fmla="*/ 5616908 w 16280892"/>
              <a:gd name="connsiteY9" fmla="*/ 0 h 27432"/>
              <a:gd name="connsiteX10" fmla="*/ 6620896 w 16280892"/>
              <a:gd name="connsiteY10" fmla="*/ 0 h 27432"/>
              <a:gd name="connsiteX11" fmla="*/ 7624884 w 16280892"/>
              <a:gd name="connsiteY11" fmla="*/ 0 h 27432"/>
              <a:gd name="connsiteX12" fmla="*/ 8466064 w 16280892"/>
              <a:gd name="connsiteY12" fmla="*/ 0 h 27432"/>
              <a:gd name="connsiteX13" fmla="*/ 8981625 w 16280892"/>
              <a:gd name="connsiteY13" fmla="*/ 0 h 27432"/>
              <a:gd name="connsiteX14" fmla="*/ 9171569 w 16280892"/>
              <a:gd name="connsiteY14" fmla="*/ 0 h 27432"/>
              <a:gd name="connsiteX15" fmla="*/ 9687131 w 16280892"/>
              <a:gd name="connsiteY15" fmla="*/ 0 h 27432"/>
              <a:gd name="connsiteX16" fmla="*/ 10528310 w 16280892"/>
              <a:gd name="connsiteY16" fmla="*/ 0 h 27432"/>
              <a:gd name="connsiteX17" fmla="*/ 11532298 w 16280892"/>
              <a:gd name="connsiteY17" fmla="*/ 0 h 27432"/>
              <a:gd name="connsiteX18" fmla="*/ 11722242 w 16280892"/>
              <a:gd name="connsiteY18" fmla="*/ 0 h 27432"/>
              <a:gd name="connsiteX19" fmla="*/ 11912186 w 16280892"/>
              <a:gd name="connsiteY19" fmla="*/ 0 h 27432"/>
              <a:gd name="connsiteX20" fmla="*/ 12916174 w 16280892"/>
              <a:gd name="connsiteY20" fmla="*/ 0 h 27432"/>
              <a:gd name="connsiteX21" fmla="*/ 13106118 w 16280892"/>
              <a:gd name="connsiteY21" fmla="*/ 0 h 27432"/>
              <a:gd name="connsiteX22" fmla="*/ 13784489 w 16280892"/>
              <a:gd name="connsiteY22" fmla="*/ 0 h 27432"/>
              <a:gd name="connsiteX23" fmla="*/ 14137241 w 16280892"/>
              <a:gd name="connsiteY23" fmla="*/ 0 h 27432"/>
              <a:gd name="connsiteX24" fmla="*/ 14489994 w 16280892"/>
              <a:gd name="connsiteY24" fmla="*/ 0 h 27432"/>
              <a:gd name="connsiteX25" fmla="*/ 14842747 w 16280892"/>
              <a:gd name="connsiteY25" fmla="*/ 0 h 27432"/>
              <a:gd name="connsiteX26" fmla="*/ 15195499 w 16280892"/>
              <a:gd name="connsiteY26" fmla="*/ 0 h 27432"/>
              <a:gd name="connsiteX27" fmla="*/ 16280892 w 16280892"/>
              <a:gd name="connsiteY27" fmla="*/ 0 h 27432"/>
              <a:gd name="connsiteX28" fmla="*/ 16280892 w 16280892"/>
              <a:gd name="connsiteY28" fmla="*/ 27432 h 27432"/>
              <a:gd name="connsiteX29" fmla="*/ 15765330 w 16280892"/>
              <a:gd name="connsiteY29" fmla="*/ 27432 h 27432"/>
              <a:gd name="connsiteX30" fmla="*/ 15412578 w 16280892"/>
              <a:gd name="connsiteY30" fmla="*/ 27432 h 27432"/>
              <a:gd name="connsiteX31" fmla="*/ 14571398 w 16280892"/>
              <a:gd name="connsiteY31" fmla="*/ 27432 h 27432"/>
              <a:gd name="connsiteX32" fmla="*/ 13567410 w 16280892"/>
              <a:gd name="connsiteY32" fmla="*/ 27432 h 27432"/>
              <a:gd name="connsiteX33" fmla="*/ 13051848 w 16280892"/>
              <a:gd name="connsiteY33" fmla="*/ 27432 h 27432"/>
              <a:gd name="connsiteX34" fmla="*/ 12047860 w 16280892"/>
              <a:gd name="connsiteY34" fmla="*/ 27432 h 27432"/>
              <a:gd name="connsiteX35" fmla="*/ 11369490 w 16280892"/>
              <a:gd name="connsiteY35" fmla="*/ 27432 h 27432"/>
              <a:gd name="connsiteX36" fmla="*/ 10365501 w 16280892"/>
              <a:gd name="connsiteY36" fmla="*/ 27432 h 27432"/>
              <a:gd name="connsiteX37" fmla="*/ 9361513 w 16280892"/>
              <a:gd name="connsiteY37" fmla="*/ 27432 h 27432"/>
              <a:gd name="connsiteX38" fmla="*/ 9008760 w 16280892"/>
              <a:gd name="connsiteY38" fmla="*/ 27432 h 27432"/>
              <a:gd name="connsiteX39" fmla="*/ 8493199 w 16280892"/>
              <a:gd name="connsiteY39" fmla="*/ 27432 h 27432"/>
              <a:gd name="connsiteX40" fmla="*/ 7814828 w 16280892"/>
              <a:gd name="connsiteY40" fmla="*/ 27432 h 27432"/>
              <a:gd name="connsiteX41" fmla="*/ 7136458 w 16280892"/>
              <a:gd name="connsiteY41" fmla="*/ 27432 h 27432"/>
              <a:gd name="connsiteX42" fmla="*/ 6295278 w 16280892"/>
              <a:gd name="connsiteY42" fmla="*/ 27432 h 27432"/>
              <a:gd name="connsiteX43" fmla="*/ 5942526 w 16280892"/>
              <a:gd name="connsiteY43" fmla="*/ 27432 h 27432"/>
              <a:gd name="connsiteX44" fmla="*/ 5589773 w 16280892"/>
              <a:gd name="connsiteY44" fmla="*/ 27432 h 27432"/>
              <a:gd name="connsiteX45" fmla="*/ 4585785 w 16280892"/>
              <a:gd name="connsiteY45" fmla="*/ 27432 h 27432"/>
              <a:gd name="connsiteX46" fmla="*/ 3581796 w 16280892"/>
              <a:gd name="connsiteY46" fmla="*/ 27432 h 27432"/>
              <a:gd name="connsiteX47" fmla="*/ 2903426 w 16280892"/>
              <a:gd name="connsiteY47" fmla="*/ 27432 h 27432"/>
              <a:gd name="connsiteX48" fmla="*/ 2713482 w 16280892"/>
              <a:gd name="connsiteY48" fmla="*/ 27432 h 27432"/>
              <a:gd name="connsiteX49" fmla="*/ 2523538 w 16280892"/>
              <a:gd name="connsiteY49" fmla="*/ 27432 h 27432"/>
              <a:gd name="connsiteX50" fmla="*/ 1519550 w 16280892"/>
              <a:gd name="connsiteY50" fmla="*/ 27432 h 27432"/>
              <a:gd name="connsiteX51" fmla="*/ 1003988 w 16280892"/>
              <a:gd name="connsiteY51" fmla="*/ 27432 h 27432"/>
              <a:gd name="connsiteX52" fmla="*/ 0 w 16280892"/>
              <a:gd name="connsiteY52" fmla="*/ 27432 h 27432"/>
              <a:gd name="connsiteX53" fmla="*/ 0 w 16280892"/>
              <a:gd name="connsiteY53" fmla="*/ 0 h 27432"/>
              <a:gd name="connsiteX0" fmla="*/ 0 w 16280892"/>
              <a:gd name="connsiteY0" fmla="*/ 0 h 27432"/>
              <a:gd name="connsiteX1" fmla="*/ 515562 w 16280892"/>
              <a:gd name="connsiteY1" fmla="*/ 0 h 27432"/>
              <a:gd name="connsiteX2" fmla="*/ 705505 w 16280892"/>
              <a:gd name="connsiteY2" fmla="*/ 0 h 27432"/>
              <a:gd name="connsiteX3" fmla="*/ 1709494 w 16280892"/>
              <a:gd name="connsiteY3" fmla="*/ 0 h 27432"/>
              <a:gd name="connsiteX4" fmla="*/ 2225055 w 16280892"/>
              <a:gd name="connsiteY4" fmla="*/ 0 h 27432"/>
              <a:gd name="connsiteX5" fmla="*/ 2740617 w 16280892"/>
              <a:gd name="connsiteY5" fmla="*/ 0 h 27432"/>
              <a:gd name="connsiteX6" fmla="*/ 3744605 w 16280892"/>
              <a:gd name="connsiteY6" fmla="*/ 0 h 27432"/>
              <a:gd name="connsiteX7" fmla="*/ 4097358 w 16280892"/>
              <a:gd name="connsiteY7" fmla="*/ 0 h 27432"/>
              <a:gd name="connsiteX8" fmla="*/ 5101346 w 16280892"/>
              <a:gd name="connsiteY8" fmla="*/ 0 h 27432"/>
              <a:gd name="connsiteX9" fmla="*/ 6105334 w 16280892"/>
              <a:gd name="connsiteY9" fmla="*/ 0 h 27432"/>
              <a:gd name="connsiteX10" fmla="*/ 6783705 w 16280892"/>
              <a:gd name="connsiteY10" fmla="*/ 0 h 27432"/>
              <a:gd name="connsiteX11" fmla="*/ 7787693 w 16280892"/>
              <a:gd name="connsiteY11" fmla="*/ 0 h 27432"/>
              <a:gd name="connsiteX12" fmla="*/ 8303255 w 16280892"/>
              <a:gd name="connsiteY12" fmla="*/ 0 h 27432"/>
              <a:gd name="connsiteX13" fmla="*/ 8818816 w 16280892"/>
              <a:gd name="connsiteY13" fmla="*/ 0 h 27432"/>
              <a:gd name="connsiteX14" fmla="*/ 9659996 w 16280892"/>
              <a:gd name="connsiteY14" fmla="*/ 0 h 27432"/>
              <a:gd name="connsiteX15" fmla="*/ 10175557 w 16280892"/>
              <a:gd name="connsiteY15" fmla="*/ 0 h 27432"/>
              <a:gd name="connsiteX16" fmla="*/ 11179546 w 16280892"/>
              <a:gd name="connsiteY16" fmla="*/ 0 h 27432"/>
              <a:gd name="connsiteX17" fmla="*/ 12183534 w 16280892"/>
              <a:gd name="connsiteY17" fmla="*/ 0 h 27432"/>
              <a:gd name="connsiteX18" fmla="*/ 12861905 w 16280892"/>
              <a:gd name="connsiteY18" fmla="*/ 0 h 27432"/>
              <a:gd name="connsiteX19" fmla="*/ 13377466 w 16280892"/>
              <a:gd name="connsiteY19" fmla="*/ 0 h 27432"/>
              <a:gd name="connsiteX20" fmla="*/ 13567410 w 16280892"/>
              <a:gd name="connsiteY20" fmla="*/ 0 h 27432"/>
              <a:gd name="connsiteX21" fmla="*/ 13920163 w 16280892"/>
              <a:gd name="connsiteY21" fmla="*/ 0 h 27432"/>
              <a:gd name="connsiteX22" fmla="*/ 14272915 w 16280892"/>
              <a:gd name="connsiteY22" fmla="*/ 0 h 27432"/>
              <a:gd name="connsiteX23" fmla="*/ 14788477 w 16280892"/>
              <a:gd name="connsiteY23" fmla="*/ 0 h 27432"/>
              <a:gd name="connsiteX24" fmla="*/ 16280892 w 16280892"/>
              <a:gd name="connsiteY24" fmla="*/ 0 h 27432"/>
              <a:gd name="connsiteX25" fmla="*/ 16280892 w 16280892"/>
              <a:gd name="connsiteY25" fmla="*/ 27432 h 27432"/>
              <a:gd name="connsiteX26" fmla="*/ 15602522 w 16280892"/>
              <a:gd name="connsiteY26" fmla="*/ 27432 h 27432"/>
              <a:gd name="connsiteX27" fmla="*/ 14924151 w 16280892"/>
              <a:gd name="connsiteY27" fmla="*/ 27432 h 27432"/>
              <a:gd name="connsiteX28" fmla="*/ 14571398 w 16280892"/>
              <a:gd name="connsiteY28" fmla="*/ 27432 h 27432"/>
              <a:gd name="connsiteX29" fmla="*/ 13730219 w 16280892"/>
              <a:gd name="connsiteY29" fmla="*/ 27432 h 27432"/>
              <a:gd name="connsiteX30" fmla="*/ 13377466 w 16280892"/>
              <a:gd name="connsiteY30" fmla="*/ 27432 h 27432"/>
              <a:gd name="connsiteX31" fmla="*/ 12536287 w 16280892"/>
              <a:gd name="connsiteY31" fmla="*/ 27432 h 27432"/>
              <a:gd name="connsiteX32" fmla="*/ 12346343 w 16280892"/>
              <a:gd name="connsiteY32" fmla="*/ 27432 h 27432"/>
              <a:gd name="connsiteX33" fmla="*/ 11505164 w 16280892"/>
              <a:gd name="connsiteY33" fmla="*/ 27432 h 27432"/>
              <a:gd name="connsiteX34" fmla="*/ 11152411 w 16280892"/>
              <a:gd name="connsiteY34" fmla="*/ 27432 h 27432"/>
              <a:gd name="connsiteX35" fmla="*/ 10962467 w 16280892"/>
              <a:gd name="connsiteY35" fmla="*/ 27432 h 27432"/>
              <a:gd name="connsiteX36" fmla="*/ 10609715 w 16280892"/>
              <a:gd name="connsiteY36" fmla="*/ 27432 h 27432"/>
              <a:gd name="connsiteX37" fmla="*/ 9768535 w 16280892"/>
              <a:gd name="connsiteY37" fmla="*/ 27432 h 27432"/>
              <a:gd name="connsiteX38" fmla="*/ 9415783 w 16280892"/>
              <a:gd name="connsiteY38" fmla="*/ 27432 h 27432"/>
              <a:gd name="connsiteX39" fmla="*/ 9225839 w 16280892"/>
              <a:gd name="connsiteY39" fmla="*/ 27432 h 27432"/>
              <a:gd name="connsiteX40" fmla="*/ 8873086 w 16280892"/>
              <a:gd name="connsiteY40" fmla="*/ 27432 h 27432"/>
              <a:gd name="connsiteX41" fmla="*/ 8357525 w 16280892"/>
              <a:gd name="connsiteY41" fmla="*/ 27432 h 27432"/>
              <a:gd name="connsiteX42" fmla="*/ 7679154 w 16280892"/>
              <a:gd name="connsiteY42" fmla="*/ 27432 h 27432"/>
              <a:gd name="connsiteX43" fmla="*/ 7326401 w 16280892"/>
              <a:gd name="connsiteY43" fmla="*/ 27432 h 27432"/>
              <a:gd name="connsiteX44" fmla="*/ 6322413 w 16280892"/>
              <a:gd name="connsiteY44" fmla="*/ 27432 h 27432"/>
              <a:gd name="connsiteX45" fmla="*/ 5644043 w 16280892"/>
              <a:gd name="connsiteY45" fmla="*/ 27432 h 27432"/>
              <a:gd name="connsiteX46" fmla="*/ 4640054 w 16280892"/>
              <a:gd name="connsiteY46" fmla="*/ 27432 h 27432"/>
              <a:gd name="connsiteX47" fmla="*/ 3798875 w 16280892"/>
              <a:gd name="connsiteY47" fmla="*/ 27432 h 27432"/>
              <a:gd name="connsiteX48" fmla="*/ 3283313 w 16280892"/>
              <a:gd name="connsiteY48" fmla="*/ 27432 h 27432"/>
              <a:gd name="connsiteX49" fmla="*/ 2442134 w 16280892"/>
              <a:gd name="connsiteY49" fmla="*/ 27432 h 27432"/>
              <a:gd name="connsiteX50" fmla="*/ 2089381 w 16280892"/>
              <a:gd name="connsiteY50" fmla="*/ 27432 h 27432"/>
              <a:gd name="connsiteX51" fmla="*/ 1411011 w 16280892"/>
              <a:gd name="connsiteY51" fmla="*/ 27432 h 27432"/>
              <a:gd name="connsiteX52" fmla="*/ 1221067 w 16280892"/>
              <a:gd name="connsiteY52" fmla="*/ 27432 h 27432"/>
              <a:gd name="connsiteX53" fmla="*/ 0 w 16280892"/>
              <a:gd name="connsiteY53" fmla="*/ 27432 h 27432"/>
              <a:gd name="connsiteX54" fmla="*/ 0 w 16280892"/>
              <a:gd name="connsiteY5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280892" h="27432" fill="none" extrusionOk="0">
                <a:moveTo>
                  <a:pt x="0" y="0"/>
                </a:moveTo>
                <a:cubicBezTo>
                  <a:pt x="400379" y="35760"/>
                  <a:pt x="507460" y="-35263"/>
                  <a:pt x="841179" y="0"/>
                </a:cubicBezTo>
                <a:cubicBezTo>
                  <a:pt x="1163437" y="39010"/>
                  <a:pt x="1508034" y="-28445"/>
                  <a:pt x="1682359" y="0"/>
                </a:cubicBezTo>
                <a:cubicBezTo>
                  <a:pt x="1837574" y="19933"/>
                  <a:pt x="2082069" y="65257"/>
                  <a:pt x="2360729" y="0"/>
                </a:cubicBezTo>
                <a:cubicBezTo>
                  <a:pt x="2608574" y="-18482"/>
                  <a:pt x="2702511" y="37048"/>
                  <a:pt x="3039100" y="0"/>
                </a:cubicBezTo>
                <a:cubicBezTo>
                  <a:pt x="3367173" y="-28007"/>
                  <a:pt x="3423651" y="12250"/>
                  <a:pt x="3717470" y="0"/>
                </a:cubicBezTo>
                <a:cubicBezTo>
                  <a:pt x="4017576" y="-9336"/>
                  <a:pt x="3808129" y="-1934"/>
                  <a:pt x="3907414" y="0"/>
                </a:cubicBezTo>
                <a:cubicBezTo>
                  <a:pt x="4003783" y="-47128"/>
                  <a:pt x="4545860" y="-18453"/>
                  <a:pt x="4748593" y="0"/>
                </a:cubicBezTo>
                <a:cubicBezTo>
                  <a:pt x="4791289" y="-7112"/>
                  <a:pt x="4872657" y="-5945"/>
                  <a:pt x="4938537" y="0"/>
                </a:cubicBezTo>
                <a:cubicBezTo>
                  <a:pt x="4996342" y="55727"/>
                  <a:pt x="5285687" y="-11462"/>
                  <a:pt x="5616908" y="0"/>
                </a:cubicBezTo>
                <a:cubicBezTo>
                  <a:pt x="5932597" y="-7721"/>
                  <a:pt x="6419429" y="4548"/>
                  <a:pt x="6620896" y="0"/>
                </a:cubicBezTo>
                <a:cubicBezTo>
                  <a:pt x="6867615" y="-48162"/>
                  <a:pt x="7149184" y="63902"/>
                  <a:pt x="7624884" y="0"/>
                </a:cubicBezTo>
                <a:cubicBezTo>
                  <a:pt x="8121768" y="-23597"/>
                  <a:pt x="8110388" y="-24250"/>
                  <a:pt x="8466064" y="0"/>
                </a:cubicBezTo>
                <a:cubicBezTo>
                  <a:pt x="8827311" y="12259"/>
                  <a:pt x="8775229" y="-19283"/>
                  <a:pt x="8981625" y="0"/>
                </a:cubicBezTo>
                <a:cubicBezTo>
                  <a:pt x="9197939" y="12700"/>
                  <a:pt x="9085313" y="1609"/>
                  <a:pt x="9171569" y="0"/>
                </a:cubicBezTo>
                <a:cubicBezTo>
                  <a:pt x="9271685" y="-30889"/>
                  <a:pt x="9476535" y="-23392"/>
                  <a:pt x="9687131" y="0"/>
                </a:cubicBezTo>
                <a:cubicBezTo>
                  <a:pt x="9897923" y="58518"/>
                  <a:pt x="10208871" y="34679"/>
                  <a:pt x="10528310" y="0"/>
                </a:cubicBezTo>
                <a:cubicBezTo>
                  <a:pt x="10837915" y="-86928"/>
                  <a:pt x="11289502" y="14795"/>
                  <a:pt x="11532298" y="0"/>
                </a:cubicBezTo>
                <a:cubicBezTo>
                  <a:pt x="11735685" y="-46209"/>
                  <a:pt x="11679740" y="-1021"/>
                  <a:pt x="11722242" y="0"/>
                </a:cubicBezTo>
                <a:cubicBezTo>
                  <a:pt x="11784870" y="4563"/>
                  <a:pt x="11841251" y="-6856"/>
                  <a:pt x="11912186" y="0"/>
                </a:cubicBezTo>
                <a:cubicBezTo>
                  <a:pt x="12042056" y="43965"/>
                  <a:pt x="12550320" y="12123"/>
                  <a:pt x="12916174" y="0"/>
                </a:cubicBezTo>
                <a:cubicBezTo>
                  <a:pt x="13275573" y="15321"/>
                  <a:pt x="13061031" y="-10546"/>
                  <a:pt x="13106118" y="0"/>
                </a:cubicBezTo>
                <a:cubicBezTo>
                  <a:pt x="13130533" y="-16454"/>
                  <a:pt x="13558366" y="-3945"/>
                  <a:pt x="13784489" y="0"/>
                </a:cubicBezTo>
                <a:cubicBezTo>
                  <a:pt x="14013329" y="23879"/>
                  <a:pt x="14029640" y="-2576"/>
                  <a:pt x="14137241" y="0"/>
                </a:cubicBezTo>
                <a:cubicBezTo>
                  <a:pt x="14246873" y="-2188"/>
                  <a:pt x="14388056" y="9519"/>
                  <a:pt x="14489994" y="0"/>
                </a:cubicBezTo>
                <a:cubicBezTo>
                  <a:pt x="14588421" y="1172"/>
                  <a:pt x="14752817" y="20463"/>
                  <a:pt x="14842747" y="0"/>
                </a:cubicBezTo>
                <a:cubicBezTo>
                  <a:pt x="14944827" y="-6139"/>
                  <a:pt x="15124475" y="-4183"/>
                  <a:pt x="15195499" y="0"/>
                </a:cubicBezTo>
                <a:cubicBezTo>
                  <a:pt x="15233289" y="-72999"/>
                  <a:pt x="15899864" y="40175"/>
                  <a:pt x="16280892" y="0"/>
                </a:cubicBezTo>
                <a:cubicBezTo>
                  <a:pt x="16282588" y="7876"/>
                  <a:pt x="16277795" y="15459"/>
                  <a:pt x="16280892" y="27432"/>
                </a:cubicBezTo>
                <a:cubicBezTo>
                  <a:pt x="16099300" y="57962"/>
                  <a:pt x="15863089" y="25456"/>
                  <a:pt x="15765330" y="27432"/>
                </a:cubicBezTo>
                <a:cubicBezTo>
                  <a:pt x="15645672" y="47892"/>
                  <a:pt x="15552049" y="11598"/>
                  <a:pt x="15412578" y="27432"/>
                </a:cubicBezTo>
                <a:cubicBezTo>
                  <a:pt x="15245909" y="46375"/>
                  <a:pt x="14794006" y="2096"/>
                  <a:pt x="14571398" y="27432"/>
                </a:cubicBezTo>
                <a:cubicBezTo>
                  <a:pt x="14312653" y="-688"/>
                  <a:pt x="13830246" y="73984"/>
                  <a:pt x="13567410" y="27432"/>
                </a:cubicBezTo>
                <a:cubicBezTo>
                  <a:pt x="13316451" y="18107"/>
                  <a:pt x="13205320" y="-872"/>
                  <a:pt x="13051848" y="27432"/>
                </a:cubicBezTo>
                <a:cubicBezTo>
                  <a:pt x="12896141" y="135970"/>
                  <a:pt x="12435550" y="56277"/>
                  <a:pt x="12047860" y="27432"/>
                </a:cubicBezTo>
                <a:cubicBezTo>
                  <a:pt x="11706654" y="36515"/>
                  <a:pt x="11577224" y="59485"/>
                  <a:pt x="11369490" y="27432"/>
                </a:cubicBezTo>
                <a:cubicBezTo>
                  <a:pt x="11172152" y="9342"/>
                  <a:pt x="10798608" y="38757"/>
                  <a:pt x="10365501" y="27432"/>
                </a:cubicBezTo>
                <a:cubicBezTo>
                  <a:pt x="9978036" y="34516"/>
                  <a:pt x="9807955" y="41287"/>
                  <a:pt x="9361513" y="27432"/>
                </a:cubicBezTo>
                <a:cubicBezTo>
                  <a:pt x="8957327" y="58291"/>
                  <a:pt x="9132463" y="45898"/>
                  <a:pt x="9008760" y="27432"/>
                </a:cubicBezTo>
                <a:cubicBezTo>
                  <a:pt x="8910140" y="15731"/>
                  <a:pt x="8621368" y="22838"/>
                  <a:pt x="8493199" y="27432"/>
                </a:cubicBezTo>
                <a:cubicBezTo>
                  <a:pt x="8381322" y="8454"/>
                  <a:pt x="8121642" y="26635"/>
                  <a:pt x="7814828" y="27432"/>
                </a:cubicBezTo>
                <a:cubicBezTo>
                  <a:pt x="7538271" y="19325"/>
                  <a:pt x="7475127" y="15322"/>
                  <a:pt x="7136458" y="27432"/>
                </a:cubicBezTo>
                <a:cubicBezTo>
                  <a:pt x="6838357" y="-8138"/>
                  <a:pt x="6521516" y="39326"/>
                  <a:pt x="6295278" y="27432"/>
                </a:cubicBezTo>
                <a:cubicBezTo>
                  <a:pt x="6062075" y="-2616"/>
                  <a:pt x="6071233" y="30768"/>
                  <a:pt x="5942526" y="27432"/>
                </a:cubicBezTo>
                <a:cubicBezTo>
                  <a:pt x="5822579" y="16026"/>
                  <a:pt x="5694904" y="16994"/>
                  <a:pt x="5589773" y="27432"/>
                </a:cubicBezTo>
                <a:cubicBezTo>
                  <a:pt x="5403526" y="21891"/>
                  <a:pt x="5005826" y="-3138"/>
                  <a:pt x="4585785" y="27432"/>
                </a:cubicBezTo>
                <a:cubicBezTo>
                  <a:pt x="4173587" y="58823"/>
                  <a:pt x="3803303" y="60751"/>
                  <a:pt x="3581796" y="27432"/>
                </a:cubicBezTo>
                <a:cubicBezTo>
                  <a:pt x="3315704" y="46598"/>
                  <a:pt x="3130163" y="28035"/>
                  <a:pt x="2903426" y="27432"/>
                </a:cubicBezTo>
                <a:cubicBezTo>
                  <a:pt x="2652226" y="21049"/>
                  <a:pt x="2763962" y="43953"/>
                  <a:pt x="2713482" y="27432"/>
                </a:cubicBezTo>
                <a:cubicBezTo>
                  <a:pt x="2646338" y="22596"/>
                  <a:pt x="2604385" y="32602"/>
                  <a:pt x="2523538" y="27432"/>
                </a:cubicBezTo>
                <a:cubicBezTo>
                  <a:pt x="2496413" y="13663"/>
                  <a:pt x="1771920" y="-12116"/>
                  <a:pt x="1519550" y="27432"/>
                </a:cubicBezTo>
                <a:cubicBezTo>
                  <a:pt x="1304346" y="33004"/>
                  <a:pt x="1121856" y="66725"/>
                  <a:pt x="1003988" y="27432"/>
                </a:cubicBezTo>
                <a:cubicBezTo>
                  <a:pt x="890813" y="8344"/>
                  <a:pt x="268574" y="63014"/>
                  <a:pt x="0" y="27432"/>
                </a:cubicBezTo>
                <a:cubicBezTo>
                  <a:pt x="-2467" y="15547"/>
                  <a:pt x="1248" y="7489"/>
                  <a:pt x="0" y="0"/>
                </a:cubicBezTo>
                <a:close/>
              </a:path>
              <a:path w="16280892" h="27432" stroke="0" extrusionOk="0">
                <a:moveTo>
                  <a:pt x="0" y="0"/>
                </a:moveTo>
                <a:cubicBezTo>
                  <a:pt x="131329" y="-29182"/>
                  <a:pt x="323081" y="9296"/>
                  <a:pt x="515562" y="0"/>
                </a:cubicBezTo>
                <a:cubicBezTo>
                  <a:pt x="741448" y="-1122"/>
                  <a:pt x="629762" y="11222"/>
                  <a:pt x="705505" y="0"/>
                </a:cubicBezTo>
                <a:cubicBezTo>
                  <a:pt x="738697" y="17741"/>
                  <a:pt x="1196227" y="-74782"/>
                  <a:pt x="1709494" y="0"/>
                </a:cubicBezTo>
                <a:cubicBezTo>
                  <a:pt x="2190807" y="-29956"/>
                  <a:pt x="1999975" y="-15867"/>
                  <a:pt x="2225055" y="0"/>
                </a:cubicBezTo>
                <a:cubicBezTo>
                  <a:pt x="2462962" y="4306"/>
                  <a:pt x="2584233" y="-12655"/>
                  <a:pt x="2740617" y="0"/>
                </a:cubicBezTo>
                <a:cubicBezTo>
                  <a:pt x="2910592" y="-17416"/>
                  <a:pt x="3343511" y="-49157"/>
                  <a:pt x="3744605" y="0"/>
                </a:cubicBezTo>
                <a:cubicBezTo>
                  <a:pt x="4143622" y="14961"/>
                  <a:pt x="3941446" y="-30299"/>
                  <a:pt x="4097358" y="0"/>
                </a:cubicBezTo>
                <a:cubicBezTo>
                  <a:pt x="4273907" y="-133"/>
                  <a:pt x="4764551" y="-4410"/>
                  <a:pt x="5101346" y="0"/>
                </a:cubicBezTo>
                <a:cubicBezTo>
                  <a:pt x="5497322" y="38562"/>
                  <a:pt x="5825123" y="53175"/>
                  <a:pt x="6105334" y="0"/>
                </a:cubicBezTo>
                <a:cubicBezTo>
                  <a:pt x="6394997" y="-2118"/>
                  <a:pt x="6441930" y="-3203"/>
                  <a:pt x="6783705" y="0"/>
                </a:cubicBezTo>
                <a:cubicBezTo>
                  <a:pt x="7090590" y="7771"/>
                  <a:pt x="7366751" y="32322"/>
                  <a:pt x="7787693" y="0"/>
                </a:cubicBezTo>
                <a:cubicBezTo>
                  <a:pt x="8252885" y="-8653"/>
                  <a:pt x="8083024" y="-44930"/>
                  <a:pt x="8303255" y="0"/>
                </a:cubicBezTo>
                <a:cubicBezTo>
                  <a:pt x="8513834" y="18082"/>
                  <a:pt x="8668544" y="10757"/>
                  <a:pt x="8818816" y="0"/>
                </a:cubicBezTo>
                <a:cubicBezTo>
                  <a:pt x="9024202" y="35785"/>
                  <a:pt x="9384597" y="48496"/>
                  <a:pt x="9659996" y="0"/>
                </a:cubicBezTo>
                <a:cubicBezTo>
                  <a:pt x="9906417" y="-21957"/>
                  <a:pt x="9971758" y="-21262"/>
                  <a:pt x="10175557" y="0"/>
                </a:cubicBezTo>
                <a:cubicBezTo>
                  <a:pt x="10347465" y="-20594"/>
                  <a:pt x="10759180" y="-58262"/>
                  <a:pt x="11179546" y="0"/>
                </a:cubicBezTo>
                <a:cubicBezTo>
                  <a:pt x="11644778" y="19919"/>
                  <a:pt x="11904682" y="75315"/>
                  <a:pt x="12183534" y="0"/>
                </a:cubicBezTo>
                <a:cubicBezTo>
                  <a:pt x="12443270" y="-26948"/>
                  <a:pt x="12676899" y="41957"/>
                  <a:pt x="12861905" y="0"/>
                </a:cubicBezTo>
                <a:cubicBezTo>
                  <a:pt x="13044339" y="-21986"/>
                  <a:pt x="13213552" y="-11146"/>
                  <a:pt x="13377466" y="0"/>
                </a:cubicBezTo>
                <a:cubicBezTo>
                  <a:pt x="13547069" y="2244"/>
                  <a:pt x="13495015" y="-7124"/>
                  <a:pt x="13567410" y="0"/>
                </a:cubicBezTo>
                <a:cubicBezTo>
                  <a:pt x="13650136" y="21918"/>
                  <a:pt x="13759068" y="-10558"/>
                  <a:pt x="13920163" y="0"/>
                </a:cubicBezTo>
                <a:cubicBezTo>
                  <a:pt x="14084637" y="18114"/>
                  <a:pt x="14121308" y="6671"/>
                  <a:pt x="14272915" y="0"/>
                </a:cubicBezTo>
                <a:cubicBezTo>
                  <a:pt x="14444292" y="15220"/>
                  <a:pt x="14612642" y="-43"/>
                  <a:pt x="14788477" y="0"/>
                </a:cubicBezTo>
                <a:cubicBezTo>
                  <a:pt x="15030239" y="18463"/>
                  <a:pt x="15653945" y="17875"/>
                  <a:pt x="16280892" y="0"/>
                </a:cubicBezTo>
                <a:cubicBezTo>
                  <a:pt x="16281616" y="11486"/>
                  <a:pt x="16282146" y="13742"/>
                  <a:pt x="16280892" y="27432"/>
                </a:cubicBezTo>
                <a:cubicBezTo>
                  <a:pt x="16147317" y="20294"/>
                  <a:pt x="15915163" y="-15713"/>
                  <a:pt x="15602522" y="27432"/>
                </a:cubicBezTo>
                <a:cubicBezTo>
                  <a:pt x="15305125" y="26345"/>
                  <a:pt x="15253073" y="24150"/>
                  <a:pt x="14924151" y="27432"/>
                </a:cubicBezTo>
                <a:cubicBezTo>
                  <a:pt x="14602604" y="29737"/>
                  <a:pt x="14672250" y="45162"/>
                  <a:pt x="14571398" y="27432"/>
                </a:cubicBezTo>
                <a:cubicBezTo>
                  <a:pt x="14398654" y="16996"/>
                  <a:pt x="14097495" y="92191"/>
                  <a:pt x="13730219" y="27432"/>
                </a:cubicBezTo>
                <a:cubicBezTo>
                  <a:pt x="13409346" y="11754"/>
                  <a:pt x="13480826" y="29172"/>
                  <a:pt x="13377466" y="27432"/>
                </a:cubicBezTo>
                <a:cubicBezTo>
                  <a:pt x="13261911" y="40894"/>
                  <a:pt x="12947716" y="83260"/>
                  <a:pt x="12536287" y="27432"/>
                </a:cubicBezTo>
                <a:cubicBezTo>
                  <a:pt x="12120891" y="55106"/>
                  <a:pt x="12412121" y="18154"/>
                  <a:pt x="12346343" y="27432"/>
                </a:cubicBezTo>
                <a:cubicBezTo>
                  <a:pt x="12230998" y="-31029"/>
                  <a:pt x="11858217" y="57779"/>
                  <a:pt x="11505164" y="27432"/>
                </a:cubicBezTo>
                <a:cubicBezTo>
                  <a:pt x="11146025" y="-6990"/>
                  <a:pt x="11286655" y="14309"/>
                  <a:pt x="11152411" y="27432"/>
                </a:cubicBezTo>
                <a:cubicBezTo>
                  <a:pt x="10987033" y="29512"/>
                  <a:pt x="11039018" y="24452"/>
                  <a:pt x="10962467" y="27432"/>
                </a:cubicBezTo>
                <a:cubicBezTo>
                  <a:pt x="10876699" y="40150"/>
                  <a:pt x="10771189" y="16410"/>
                  <a:pt x="10609715" y="27432"/>
                </a:cubicBezTo>
                <a:cubicBezTo>
                  <a:pt x="10412320" y="16037"/>
                  <a:pt x="9993019" y="3117"/>
                  <a:pt x="9768535" y="27432"/>
                </a:cubicBezTo>
                <a:cubicBezTo>
                  <a:pt x="9549782" y="42601"/>
                  <a:pt x="9513793" y="22739"/>
                  <a:pt x="9415783" y="27432"/>
                </a:cubicBezTo>
                <a:cubicBezTo>
                  <a:pt x="9319070" y="28909"/>
                  <a:pt x="9300901" y="30703"/>
                  <a:pt x="9225839" y="27432"/>
                </a:cubicBezTo>
                <a:cubicBezTo>
                  <a:pt x="9136514" y="29913"/>
                  <a:pt x="9008453" y="22662"/>
                  <a:pt x="8873086" y="27432"/>
                </a:cubicBezTo>
                <a:cubicBezTo>
                  <a:pt x="8714060" y="15806"/>
                  <a:pt x="8604436" y="43259"/>
                  <a:pt x="8357525" y="27432"/>
                </a:cubicBezTo>
                <a:cubicBezTo>
                  <a:pt x="8133045" y="26792"/>
                  <a:pt x="7839991" y="-12554"/>
                  <a:pt x="7679154" y="27432"/>
                </a:cubicBezTo>
                <a:cubicBezTo>
                  <a:pt x="7527721" y="56529"/>
                  <a:pt x="7483600" y="39389"/>
                  <a:pt x="7326401" y="27432"/>
                </a:cubicBezTo>
                <a:cubicBezTo>
                  <a:pt x="7193372" y="38431"/>
                  <a:pt x="6739044" y="36947"/>
                  <a:pt x="6322413" y="27432"/>
                </a:cubicBezTo>
                <a:cubicBezTo>
                  <a:pt x="5929120" y="-1539"/>
                  <a:pt x="5918820" y="-1804"/>
                  <a:pt x="5644043" y="27432"/>
                </a:cubicBezTo>
                <a:cubicBezTo>
                  <a:pt x="5381679" y="53754"/>
                  <a:pt x="5077467" y="-34762"/>
                  <a:pt x="4640054" y="27432"/>
                </a:cubicBezTo>
                <a:cubicBezTo>
                  <a:pt x="4233474" y="30957"/>
                  <a:pt x="4206282" y="16588"/>
                  <a:pt x="3798875" y="27432"/>
                </a:cubicBezTo>
                <a:cubicBezTo>
                  <a:pt x="3399457" y="40261"/>
                  <a:pt x="3451506" y="23989"/>
                  <a:pt x="3283313" y="27432"/>
                </a:cubicBezTo>
                <a:cubicBezTo>
                  <a:pt x="3090853" y="15592"/>
                  <a:pt x="2732869" y="117327"/>
                  <a:pt x="2442134" y="27432"/>
                </a:cubicBezTo>
                <a:cubicBezTo>
                  <a:pt x="2102927" y="-4880"/>
                  <a:pt x="2232043" y="34441"/>
                  <a:pt x="2089381" y="27432"/>
                </a:cubicBezTo>
                <a:cubicBezTo>
                  <a:pt x="1907761" y="75887"/>
                  <a:pt x="1582899" y="15239"/>
                  <a:pt x="1411011" y="27432"/>
                </a:cubicBezTo>
                <a:cubicBezTo>
                  <a:pt x="1201141" y="16901"/>
                  <a:pt x="1262536" y="22827"/>
                  <a:pt x="1221067" y="27432"/>
                </a:cubicBezTo>
                <a:cubicBezTo>
                  <a:pt x="1153924" y="-13881"/>
                  <a:pt x="333257" y="-21275"/>
                  <a:pt x="0" y="27432"/>
                </a:cubicBezTo>
                <a:cubicBezTo>
                  <a:pt x="114" y="19235"/>
                  <a:pt x="-658" y="11978"/>
                  <a:pt x="0" y="0"/>
                </a:cubicBezTo>
                <a:close/>
              </a:path>
              <a:path w="16280892" h="27432" fill="none" stroke="0" extrusionOk="0">
                <a:moveTo>
                  <a:pt x="0" y="0"/>
                </a:moveTo>
                <a:cubicBezTo>
                  <a:pt x="394525" y="28393"/>
                  <a:pt x="489616" y="-32605"/>
                  <a:pt x="841179" y="0"/>
                </a:cubicBezTo>
                <a:cubicBezTo>
                  <a:pt x="1203328" y="41174"/>
                  <a:pt x="1486280" y="-20053"/>
                  <a:pt x="1682359" y="0"/>
                </a:cubicBezTo>
                <a:cubicBezTo>
                  <a:pt x="1841966" y="30682"/>
                  <a:pt x="2101860" y="52630"/>
                  <a:pt x="2360729" y="0"/>
                </a:cubicBezTo>
                <a:cubicBezTo>
                  <a:pt x="2601609" y="-26262"/>
                  <a:pt x="2731628" y="22057"/>
                  <a:pt x="3039100" y="0"/>
                </a:cubicBezTo>
                <a:cubicBezTo>
                  <a:pt x="3372494" y="-15853"/>
                  <a:pt x="3423749" y="4825"/>
                  <a:pt x="3717470" y="0"/>
                </a:cubicBezTo>
                <a:cubicBezTo>
                  <a:pt x="3999888" y="-16200"/>
                  <a:pt x="3807719" y="13433"/>
                  <a:pt x="3907414" y="0"/>
                </a:cubicBezTo>
                <a:cubicBezTo>
                  <a:pt x="3999620" y="-14522"/>
                  <a:pt x="4510266" y="40390"/>
                  <a:pt x="4748593" y="0"/>
                </a:cubicBezTo>
                <a:cubicBezTo>
                  <a:pt x="4815274" y="5824"/>
                  <a:pt x="4854460" y="-7343"/>
                  <a:pt x="4938537" y="0"/>
                </a:cubicBezTo>
                <a:cubicBezTo>
                  <a:pt x="4927514" y="-4335"/>
                  <a:pt x="5344145" y="-29091"/>
                  <a:pt x="5616908" y="0"/>
                </a:cubicBezTo>
                <a:cubicBezTo>
                  <a:pt x="5911098" y="21387"/>
                  <a:pt x="6431211" y="3757"/>
                  <a:pt x="6620896" y="0"/>
                </a:cubicBezTo>
                <a:cubicBezTo>
                  <a:pt x="6878095" y="-51251"/>
                  <a:pt x="7104049" y="17162"/>
                  <a:pt x="7624884" y="0"/>
                </a:cubicBezTo>
                <a:cubicBezTo>
                  <a:pt x="8122246" y="-25540"/>
                  <a:pt x="8108047" y="-24027"/>
                  <a:pt x="8466064" y="0"/>
                </a:cubicBezTo>
                <a:cubicBezTo>
                  <a:pt x="8818659" y="13756"/>
                  <a:pt x="8771392" y="-22152"/>
                  <a:pt x="8981625" y="0"/>
                </a:cubicBezTo>
                <a:cubicBezTo>
                  <a:pt x="9179136" y="4414"/>
                  <a:pt x="9073536" y="11241"/>
                  <a:pt x="9171569" y="0"/>
                </a:cubicBezTo>
                <a:cubicBezTo>
                  <a:pt x="9261500" y="-12947"/>
                  <a:pt x="9495234" y="-11874"/>
                  <a:pt x="9687131" y="0"/>
                </a:cubicBezTo>
                <a:cubicBezTo>
                  <a:pt x="9941295" y="17476"/>
                  <a:pt x="10156018" y="39096"/>
                  <a:pt x="10528310" y="0"/>
                </a:cubicBezTo>
                <a:cubicBezTo>
                  <a:pt x="10862839" y="-78187"/>
                  <a:pt x="11306450" y="58655"/>
                  <a:pt x="11532298" y="0"/>
                </a:cubicBezTo>
                <a:cubicBezTo>
                  <a:pt x="11739365" y="-48294"/>
                  <a:pt x="11672068" y="3192"/>
                  <a:pt x="11722242" y="0"/>
                </a:cubicBezTo>
                <a:cubicBezTo>
                  <a:pt x="11783680" y="2758"/>
                  <a:pt x="11836495" y="-16861"/>
                  <a:pt x="11912186" y="0"/>
                </a:cubicBezTo>
                <a:cubicBezTo>
                  <a:pt x="12010600" y="13590"/>
                  <a:pt x="12522382" y="29741"/>
                  <a:pt x="12916174" y="0"/>
                </a:cubicBezTo>
                <a:cubicBezTo>
                  <a:pt x="13273363" y="13975"/>
                  <a:pt x="13072891" y="-896"/>
                  <a:pt x="13106118" y="0"/>
                </a:cubicBezTo>
                <a:cubicBezTo>
                  <a:pt x="13154044" y="33492"/>
                  <a:pt x="13572318" y="-15699"/>
                  <a:pt x="13784489" y="0"/>
                </a:cubicBezTo>
                <a:cubicBezTo>
                  <a:pt x="14009755" y="24196"/>
                  <a:pt x="14033950" y="-2087"/>
                  <a:pt x="14137241" y="0"/>
                </a:cubicBezTo>
                <a:cubicBezTo>
                  <a:pt x="14269960" y="-4722"/>
                  <a:pt x="14390931" y="17963"/>
                  <a:pt x="14489994" y="0"/>
                </a:cubicBezTo>
                <a:cubicBezTo>
                  <a:pt x="14584123" y="-13344"/>
                  <a:pt x="14746944" y="21721"/>
                  <a:pt x="14842747" y="0"/>
                </a:cubicBezTo>
                <a:cubicBezTo>
                  <a:pt x="14917761" y="9173"/>
                  <a:pt x="15114215" y="-2462"/>
                  <a:pt x="15195499" y="0"/>
                </a:cubicBezTo>
                <a:cubicBezTo>
                  <a:pt x="15297555" y="12165"/>
                  <a:pt x="15945798" y="-34041"/>
                  <a:pt x="16280892" y="0"/>
                </a:cubicBezTo>
                <a:cubicBezTo>
                  <a:pt x="16281489" y="7807"/>
                  <a:pt x="16280328" y="13441"/>
                  <a:pt x="16280892" y="27432"/>
                </a:cubicBezTo>
                <a:cubicBezTo>
                  <a:pt x="16079588" y="47862"/>
                  <a:pt x="15893126" y="25634"/>
                  <a:pt x="15765330" y="27432"/>
                </a:cubicBezTo>
                <a:cubicBezTo>
                  <a:pt x="15656206" y="30805"/>
                  <a:pt x="15566228" y="22834"/>
                  <a:pt x="15412578" y="27432"/>
                </a:cubicBezTo>
                <a:cubicBezTo>
                  <a:pt x="15272601" y="78642"/>
                  <a:pt x="14802144" y="32729"/>
                  <a:pt x="14571398" y="27432"/>
                </a:cubicBezTo>
                <a:cubicBezTo>
                  <a:pt x="14315979" y="51792"/>
                  <a:pt x="13798139" y="17860"/>
                  <a:pt x="13567410" y="27432"/>
                </a:cubicBezTo>
                <a:cubicBezTo>
                  <a:pt x="13298378" y="-5751"/>
                  <a:pt x="13212999" y="15302"/>
                  <a:pt x="13051848" y="27432"/>
                </a:cubicBezTo>
                <a:cubicBezTo>
                  <a:pt x="12888091" y="137136"/>
                  <a:pt x="12406616" y="22126"/>
                  <a:pt x="12047860" y="27432"/>
                </a:cubicBezTo>
                <a:cubicBezTo>
                  <a:pt x="11716908" y="58126"/>
                  <a:pt x="11615142" y="68728"/>
                  <a:pt x="11369490" y="27432"/>
                </a:cubicBezTo>
                <a:cubicBezTo>
                  <a:pt x="11144554" y="15500"/>
                  <a:pt x="10838389" y="45042"/>
                  <a:pt x="10365501" y="27432"/>
                </a:cubicBezTo>
                <a:cubicBezTo>
                  <a:pt x="9937597" y="47810"/>
                  <a:pt x="9786392" y="15048"/>
                  <a:pt x="9361513" y="27432"/>
                </a:cubicBezTo>
                <a:cubicBezTo>
                  <a:pt x="8945152" y="33422"/>
                  <a:pt x="9104354" y="47690"/>
                  <a:pt x="9008760" y="27432"/>
                </a:cubicBezTo>
                <a:cubicBezTo>
                  <a:pt x="8904114" y="44205"/>
                  <a:pt x="8621022" y="17612"/>
                  <a:pt x="8493199" y="27432"/>
                </a:cubicBezTo>
                <a:cubicBezTo>
                  <a:pt x="8363600" y="56612"/>
                  <a:pt x="8099278" y="45689"/>
                  <a:pt x="7814828" y="27432"/>
                </a:cubicBezTo>
                <a:cubicBezTo>
                  <a:pt x="7535419" y="7097"/>
                  <a:pt x="7479997" y="13596"/>
                  <a:pt x="7136458" y="27432"/>
                </a:cubicBezTo>
                <a:cubicBezTo>
                  <a:pt x="6817809" y="10964"/>
                  <a:pt x="6504779" y="16130"/>
                  <a:pt x="6295278" y="27432"/>
                </a:cubicBezTo>
                <a:cubicBezTo>
                  <a:pt x="6066147" y="-4186"/>
                  <a:pt x="6071796" y="34784"/>
                  <a:pt x="5942526" y="27432"/>
                </a:cubicBezTo>
                <a:cubicBezTo>
                  <a:pt x="5809310" y="47970"/>
                  <a:pt x="5708193" y="13829"/>
                  <a:pt x="5589773" y="27432"/>
                </a:cubicBezTo>
                <a:cubicBezTo>
                  <a:pt x="5445645" y="93387"/>
                  <a:pt x="5031705" y="55528"/>
                  <a:pt x="4585785" y="27432"/>
                </a:cubicBezTo>
                <a:cubicBezTo>
                  <a:pt x="4190627" y="62379"/>
                  <a:pt x="3855199" y="11418"/>
                  <a:pt x="3581796" y="27432"/>
                </a:cubicBezTo>
                <a:cubicBezTo>
                  <a:pt x="3317661" y="3124"/>
                  <a:pt x="3149314" y="21782"/>
                  <a:pt x="2903426" y="27432"/>
                </a:cubicBezTo>
                <a:cubicBezTo>
                  <a:pt x="2655524" y="29675"/>
                  <a:pt x="2776990" y="34933"/>
                  <a:pt x="2713482" y="27432"/>
                </a:cubicBezTo>
                <a:cubicBezTo>
                  <a:pt x="2655847" y="8493"/>
                  <a:pt x="2604400" y="18720"/>
                  <a:pt x="2523538" y="27432"/>
                </a:cubicBezTo>
                <a:cubicBezTo>
                  <a:pt x="2440070" y="53540"/>
                  <a:pt x="1758140" y="8970"/>
                  <a:pt x="1519550" y="27432"/>
                </a:cubicBezTo>
                <a:cubicBezTo>
                  <a:pt x="1315543" y="36621"/>
                  <a:pt x="1141524" y="72637"/>
                  <a:pt x="1003988" y="27432"/>
                </a:cubicBezTo>
                <a:cubicBezTo>
                  <a:pt x="955704" y="10057"/>
                  <a:pt x="352536" y="62820"/>
                  <a:pt x="0" y="27432"/>
                </a:cubicBezTo>
                <a:cubicBezTo>
                  <a:pt x="-2860" y="16165"/>
                  <a:pt x="110" y="788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280892"/>
                      <a:gd name="connsiteY0" fmla="*/ 0 h 27432"/>
                      <a:gd name="connsiteX1" fmla="*/ 841179 w 16280892"/>
                      <a:gd name="connsiteY1" fmla="*/ 0 h 27432"/>
                      <a:gd name="connsiteX2" fmla="*/ 1682359 w 16280892"/>
                      <a:gd name="connsiteY2" fmla="*/ 0 h 27432"/>
                      <a:gd name="connsiteX3" fmla="*/ 2360729 w 16280892"/>
                      <a:gd name="connsiteY3" fmla="*/ 0 h 27432"/>
                      <a:gd name="connsiteX4" fmla="*/ 3039100 w 16280892"/>
                      <a:gd name="connsiteY4" fmla="*/ 0 h 27432"/>
                      <a:gd name="connsiteX5" fmla="*/ 3717470 w 16280892"/>
                      <a:gd name="connsiteY5" fmla="*/ 0 h 27432"/>
                      <a:gd name="connsiteX6" fmla="*/ 3907414 w 16280892"/>
                      <a:gd name="connsiteY6" fmla="*/ 0 h 27432"/>
                      <a:gd name="connsiteX7" fmla="*/ 4748593 w 16280892"/>
                      <a:gd name="connsiteY7" fmla="*/ 0 h 27432"/>
                      <a:gd name="connsiteX8" fmla="*/ 4938537 w 16280892"/>
                      <a:gd name="connsiteY8" fmla="*/ 0 h 27432"/>
                      <a:gd name="connsiteX9" fmla="*/ 5616908 w 16280892"/>
                      <a:gd name="connsiteY9" fmla="*/ 0 h 27432"/>
                      <a:gd name="connsiteX10" fmla="*/ 6620896 w 16280892"/>
                      <a:gd name="connsiteY10" fmla="*/ 0 h 27432"/>
                      <a:gd name="connsiteX11" fmla="*/ 7624884 w 16280892"/>
                      <a:gd name="connsiteY11" fmla="*/ 0 h 27432"/>
                      <a:gd name="connsiteX12" fmla="*/ 8466064 w 16280892"/>
                      <a:gd name="connsiteY12" fmla="*/ 0 h 27432"/>
                      <a:gd name="connsiteX13" fmla="*/ 8981625 w 16280892"/>
                      <a:gd name="connsiteY13" fmla="*/ 0 h 27432"/>
                      <a:gd name="connsiteX14" fmla="*/ 9171569 w 16280892"/>
                      <a:gd name="connsiteY14" fmla="*/ 0 h 27432"/>
                      <a:gd name="connsiteX15" fmla="*/ 9687131 w 16280892"/>
                      <a:gd name="connsiteY15" fmla="*/ 0 h 27432"/>
                      <a:gd name="connsiteX16" fmla="*/ 10528310 w 16280892"/>
                      <a:gd name="connsiteY16" fmla="*/ 0 h 27432"/>
                      <a:gd name="connsiteX17" fmla="*/ 11532298 w 16280892"/>
                      <a:gd name="connsiteY17" fmla="*/ 0 h 27432"/>
                      <a:gd name="connsiteX18" fmla="*/ 11722242 w 16280892"/>
                      <a:gd name="connsiteY18" fmla="*/ 0 h 27432"/>
                      <a:gd name="connsiteX19" fmla="*/ 11912186 w 16280892"/>
                      <a:gd name="connsiteY19" fmla="*/ 0 h 27432"/>
                      <a:gd name="connsiteX20" fmla="*/ 12916174 w 16280892"/>
                      <a:gd name="connsiteY20" fmla="*/ 0 h 27432"/>
                      <a:gd name="connsiteX21" fmla="*/ 13106118 w 16280892"/>
                      <a:gd name="connsiteY21" fmla="*/ 0 h 27432"/>
                      <a:gd name="connsiteX22" fmla="*/ 13784489 w 16280892"/>
                      <a:gd name="connsiteY22" fmla="*/ 0 h 27432"/>
                      <a:gd name="connsiteX23" fmla="*/ 14137241 w 16280892"/>
                      <a:gd name="connsiteY23" fmla="*/ 0 h 27432"/>
                      <a:gd name="connsiteX24" fmla="*/ 14489994 w 16280892"/>
                      <a:gd name="connsiteY24" fmla="*/ 0 h 27432"/>
                      <a:gd name="connsiteX25" fmla="*/ 14842747 w 16280892"/>
                      <a:gd name="connsiteY25" fmla="*/ 0 h 27432"/>
                      <a:gd name="connsiteX26" fmla="*/ 15195499 w 16280892"/>
                      <a:gd name="connsiteY26" fmla="*/ 0 h 27432"/>
                      <a:gd name="connsiteX27" fmla="*/ 16280892 w 16280892"/>
                      <a:gd name="connsiteY27" fmla="*/ 0 h 27432"/>
                      <a:gd name="connsiteX28" fmla="*/ 16280892 w 16280892"/>
                      <a:gd name="connsiteY28" fmla="*/ 27432 h 27432"/>
                      <a:gd name="connsiteX29" fmla="*/ 15765330 w 16280892"/>
                      <a:gd name="connsiteY29" fmla="*/ 27432 h 27432"/>
                      <a:gd name="connsiteX30" fmla="*/ 15412578 w 16280892"/>
                      <a:gd name="connsiteY30" fmla="*/ 27432 h 27432"/>
                      <a:gd name="connsiteX31" fmla="*/ 14571398 w 16280892"/>
                      <a:gd name="connsiteY31" fmla="*/ 27432 h 27432"/>
                      <a:gd name="connsiteX32" fmla="*/ 13567410 w 16280892"/>
                      <a:gd name="connsiteY32" fmla="*/ 27432 h 27432"/>
                      <a:gd name="connsiteX33" fmla="*/ 13051848 w 16280892"/>
                      <a:gd name="connsiteY33" fmla="*/ 27432 h 27432"/>
                      <a:gd name="connsiteX34" fmla="*/ 12047860 w 16280892"/>
                      <a:gd name="connsiteY34" fmla="*/ 27432 h 27432"/>
                      <a:gd name="connsiteX35" fmla="*/ 11369490 w 16280892"/>
                      <a:gd name="connsiteY35" fmla="*/ 27432 h 27432"/>
                      <a:gd name="connsiteX36" fmla="*/ 10365501 w 16280892"/>
                      <a:gd name="connsiteY36" fmla="*/ 27432 h 27432"/>
                      <a:gd name="connsiteX37" fmla="*/ 9361513 w 16280892"/>
                      <a:gd name="connsiteY37" fmla="*/ 27432 h 27432"/>
                      <a:gd name="connsiteX38" fmla="*/ 9008760 w 16280892"/>
                      <a:gd name="connsiteY38" fmla="*/ 27432 h 27432"/>
                      <a:gd name="connsiteX39" fmla="*/ 8493199 w 16280892"/>
                      <a:gd name="connsiteY39" fmla="*/ 27432 h 27432"/>
                      <a:gd name="connsiteX40" fmla="*/ 7814828 w 16280892"/>
                      <a:gd name="connsiteY40" fmla="*/ 27432 h 27432"/>
                      <a:gd name="connsiteX41" fmla="*/ 7136458 w 16280892"/>
                      <a:gd name="connsiteY41" fmla="*/ 27432 h 27432"/>
                      <a:gd name="connsiteX42" fmla="*/ 6295278 w 16280892"/>
                      <a:gd name="connsiteY42" fmla="*/ 27432 h 27432"/>
                      <a:gd name="connsiteX43" fmla="*/ 5942526 w 16280892"/>
                      <a:gd name="connsiteY43" fmla="*/ 27432 h 27432"/>
                      <a:gd name="connsiteX44" fmla="*/ 5589773 w 16280892"/>
                      <a:gd name="connsiteY44" fmla="*/ 27432 h 27432"/>
                      <a:gd name="connsiteX45" fmla="*/ 4585785 w 16280892"/>
                      <a:gd name="connsiteY45" fmla="*/ 27432 h 27432"/>
                      <a:gd name="connsiteX46" fmla="*/ 3581796 w 16280892"/>
                      <a:gd name="connsiteY46" fmla="*/ 27432 h 27432"/>
                      <a:gd name="connsiteX47" fmla="*/ 2903426 w 16280892"/>
                      <a:gd name="connsiteY47" fmla="*/ 27432 h 27432"/>
                      <a:gd name="connsiteX48" fmla="*/ 2713482 w 16280892"/>
                      <a:gd name="connsiteY48" fmla="*/ 27432 h 27432"/>
                      <a:gd name="connsiteX49" fmla="*/ 2523538 w 16280892"/>
                      <a:gd name="connsiteY49" fmla="*/ 27432 h 27432"/>
                      <a:gd name="connsiteX50" fmla="*/ 1519550 w 16280892"/>
                      <a:gd name="connsiteY50" fmla="*/ 27432 h 27432"/>
                      <a:gd name="connsiteX51" fmla="*/ 1003988 w 16280892"/>
                      <a:gd name="connsiteY51" fmla="*/ 27432 h 27432"/>
                      <a:gd name="connsiteX52" fmla="*/ 0 w 16280892"/>
                      <a:gd name="connsiteY52" fmla="*/ 27432 h 27432"/>
                      <a:gd name="connsiteX53" fmla="*/ 0 w 16280892"/>
                      <a:gd name="connsiteY5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280892" h="27432" fill="none" extrusionOk="0">
                        <a:moveTo>
                          <a:pt x="0" y="0"/>
                        </a:moveTo>
                        <a:cubicBezTo>
                          <a:pt x="409643" y="37718"/>
                          <a:pt x="500439" y="-36667"/>
                          <a:pt x="841179" y="0"/>
                        </a:cubicBezTo>
                        <a:cubicBezTo>
                          <a:pt x="1181919" y="36667"/>
                          <a:pt x="1512729" y="-20894"/>
                          <a:pt x="1682359" y="0"/>
                        </a:cubicBezTo>
                        <a:cubicBezTo>
                          <a:pt x="1851989" y="20894"/>
                          <a:pt x="2107821" y="19681"/>
                          <a:pt x="2360729" y="0"/>
                        </a:cubicBezTo>
                        <a:cubicBezTo>
                          <a:pt x="2613637" y="-19681"/>
                          <a:pt x="2722918" y="17895"/>
                          <a:pt x="3039100" y="0"/>
                        </a:cubicBezTo>
                        <a:cubicBezTo>
                          <a:pt x="3355282" y="-17895"/>
                          <a:pt x="3419387" y="13801"/>
                          <a:pt x="3717470" y="0"/>
                        </a:cubicBezTo>
                        <a:cubicBezTo>
                          <a:pt x="4015553" y="-13801"/>
                          <a:pt x="3814431" y="7113"/>
                          <a:pt x="3907414" y="0"/>
                        </a:cubicBezTo>
                        <a:cubicBezTo>
                          <a:pt x="4000397" y="-7113"/>
                          <a:pt x="4537852" y="2053"/>
                          <a:pt x="4748593" y="0"/>
                        </a:cubicBezTo>
                        <a:cubicBezTo>
                          <a:pt x="4959334" y="-2053"/>
                          <a:pt x="4885146" y="651"/>
                          <a:pt x="4938537" y="0"/>
                        </a:cubicBezTo>
                        <a:cubicBezTo>
                          <a:pt x="4991928" y="-651"/>
                          <a:pt x="5331447" y="5729"/>
                          <a:pt x="5616908" y="0"/>
                        </a:cubicBezTo>
                        <a:cubicBezTo>
                          <a:pt x="5902369" y="-5729"/>
                          <a:pt x="6419677" y="15155"/>
                          <a:pt x="6620896" y="0"/>
                        </a:cubicBezTo>
                        <a:cubicBezTo>
                          <a:pt x="6822115" y="-15155"/>
                          <a:pt x="7129106" y="23573"/>
                          <a:pt x="7624884" y="0"/>
                        </a:cubicBezTo>
                        <a:cubicBezTo>
                          <a:pt x="8120662" y="-23573"/>
                          <a:pt x="8109589" y="-23431"/>
                          <a:pt x="8466064" y="0"/>
                        </a:cubicBezTo>
                        <a:cubicBezTo>
                          <a:pt x="8822539" y="23431"/>
                          <a:pt x="8773707" y="-19971"/>
                          <a:pt x="8981625" y="0"/>
                        </a:cubicBezTo>
                        <a:cubicBezTo>
                          <a:pt x="9189543" y="19971"/>
                          <a:pt x="9076883" y="-1357"/>
                          <a:pt x="9171569" y="0"/>
                        </a:cubicBezTo>
                        <a:cubicBezTo>
                          <a:pt x="9266255" y="1357"/>
                          <a:pt x="9482888" y="-9366"/>
                          <a:pt x="9687131" y="0"/>
                        </a:cubicBezTo>
                        <a:cubicBezTo>
                          <a:pt x="9891374" y="9366"/>
                          <a:pt x="10216856" y="36591"/>
                          <a:pt x="10528310" y="0"/>
                        </a:cubicBezTo>
                        <a:cubicBezTo>
                          <a:pt x="10839764" y="-36591"/>
                          <a:pt x="11327559" y="47801"/>
                          <a:pt x="11532298" y="0"/>
                        </a:cubicBezTo>
                        <a:cubicBezTo>
                          <a:pt x="11737037" y="-47801"/>
                          <a:pt x="11671078" y="-6214"/>
                          <a:pt x="11722242" y="0"/>
                        </a:cubicBezTo>
                        <a:cubicBezTo>
                          <a:pt x="11773406" y="6214"/>
                          <a:pt x="11836794" y="-8789"/>
                          <a:pt x="11912186" y="0"/>
                        </a:cubicBezTo>
                        <a:cubicBezTo>
                          <a:pt x="11987578" y="8789"/>
                          <a:pt x="12560026" y="-17178"/>
                          <a:pt x="12916174" y="0"/>
                        </a:cubicBezTo>
                        <a:cubicBezTo>
                          <a:pt x="13272322" y="17178"/>
                          <a:pt x="13066214" y="-8116"/>
                          <a:pt x="13106118" y="0"/>
                        </a:cubicBezTo>
                        <a:cubicBezTo>
                          <a:pt x="13146022" y="8116"/>
                          <a:pt x="13560520" y="-19828"/>
                          <a:pt x="13784489" y="0"/>
                        </a:cubicBezTo>
                        <a:cubicBezTo>
                          <a:pt x="14008458" y="19828"/>
                          <a:pt x="14029208" y="-693"/>
                          <a:pt x="14137241" y="0"/>
                        </a:cubicBezTo>
                        <a:cubicBezTo>
                          <a:pt x="14245274" y="693"/>
                          <a:pt x="14377822" y="7164"/>
                          <a:pt x="14489994" y="0"/>
                        </a:cubicBezTo>
                        <a:cubicBezTo>
                          <a:pt x="14602166" y="-7164"/>
                          <a:pt x="14759000" y="9517"/>
                          <a:pt x="14842747" y="0"/>
                        </a:cubicBezTo>
                        <a:cubicBezTo>
                          <a:pt x="14926494" y="-9517"/>
                          <a:pt x="15109709" y="2919"/>
                          <a:pt x="15195499" y="0"/>
                        </a:cubicBezTo>
                        <a:cubicBezTo>
                          <a:pt x="15281289" y="-2919"/>
                          <a:pt x="15925238" y="-21748"/>
                          <a:pt x="16280892" y="0"/>
                        </a:cubicBezTo>
                        <a:cubicBezTo>
                          <a:pt x="16281619" y="6650"/>
                          <a:pt x="16279930" y="15178"/>
                          <a:pt x="16280892" y="27432"/>
                        </a:cubicBezTo>
                        <a:cubicBezTo>
                          <a:pt x="16098512" y="48472"/>
                          <a:pt x="15881289" y="22250"/>
                          <a:pt x="15765330" y="27432"/>
                        </a:cubicBezTo>
                        <a:cubicBezTo>
                          <a:pt x="15649371" y="32614"/>
                          <a:pt x="15567326" y="15228"/>
                          <a:pt x="15412578" y="27432"/>
                        </a:cubicBezTo>
                        <a:cubicBezTo>
                          <a:pt x="15257830" y="39636"/>
                          <a:pt x="14785880" y="29504"/>
                          <a:pt x="14571398" y="27432"/>
                        </a:cubicBezTo>
                        <a:cubicBezTo>
                          <a:pt x="14356916" y="25360"/>
                          <a:pt x="13827427" y="61696"/>
                          <a:pt x="13567410" y="27432"/>
                        </a:cubicBezTo>
                        <a:cubicBezTo>
                          <a:pt x="13307393" y="-6832"/>
                          <a:pt x="13200066" y="1718"/>
                          <a:pt x="13051848" y="27432"/>
                        </a:cubicBezTo>
                        <a:cubicBezTo>
                          <a:pt x="12903630" y="53146"/>
                          <a:pt x="12400701" y="6921"/>
                          <a:pt x="12047860" y="27432"/>
                        </a:cubicBezTo>
                        <a:cubicBezTo>
                          <a:pt x="11695019" y="47943"/>
                          <a:pt x="11598024" y="51997"/>
                          <a:pt x="11369490" y="27432"/>
                        </a:cubicBezTo>
                        <a:cubicBezTo>
                          <a:pt x="11140956" y="2868"/>
                          <a:pt x="10761954" y="12862"/>
                          <a:pt x="10365501" y="27432"/>
                        </a:cubicBezTo>
                        <a:cubicBezTo>
                          <a:pt x="9969048" y="42002"/>
                          <a:pt x="9790411" y="328"/>
                          <a:pt x="9361513" y="27432"/>
                        </a:cubicBezTo>
                        <a:cubicBezTo>
                          <a:pt x="8932615" y="54536"/>
                          <a:pt x="9113926" y="34318"/>
                          <a:pt x="9008760" y="27432"/>
                        </a:cubicBezTo>
                        <a:cubicBezTo>
                          <a:pt x="8903594" y="20546"/>
                          <a:pt x="8614812" y="23184"/>
                          <a:pt x="8493199" y="27432"/>
                        </a:cubicBezTo>
                        <a:cubicBezTo>
                          <a:pt x="8371586" y="31680"/>
                          <a:pt x="8091918" y="43164"/>
                          <a:pt x="7814828" y="27432"/>
                        </a:cubicBezTo>
                        <a:cubicBezTo>
                          <a:pt x="7537738" y="11700"/>
                          <a:pt x="7462803" y="16870"/>
                          <a:pt x="7136458" y="27432"/>
                        </a:cubicBezTo>
                        <a:cubicBezTo>
                          <a:pt x="6810113" y="37995"/>
                          <a:pt x="6525162" y="52361"/>
                          <a:pt x="6295278" y="27432"/>
                        </a:cubicBezTo>
                        <a:cubicBezTo>
                          <a:pt x="6065394" y="2503"/>
                          <a:pt x="6069908" y="30755"/>
                          <a:pt x="5942526" y="27432"/>
                        </a:cubicBezTo>
                        <a:cubicBezTo>
                          <a:pt x="5815144" y="24109"/>
                          <a:pt x="5717369" y="11415"/>
                          <a:pt x="5589773" y="27432"/>
                        </a:cubicBezTo>
                        <a:cubicBezTo>
                          <a:pt x="5462177" y="43449"/>
                          <a:pt x="5013558" y="23556"/>
                          <a:pt x="4585785" y="27432"/>
                        </a:cubicBezTo>
                        <a:cubicBezTo>
                          <a:pt x="4158012" y="31308"/>
                          <a:pt x="3847085" y="18090"/>
                          <a:pt x="3581796" y="27432"/>
                        </a:cubicBezTo>
                        <a:cubicBezTo>
                          <a:pt x="3316507" y="36774"/>
                          <a:pt x="3154713" y="31771"/>
                          <a:pt x="2903426" y="27432"/>
                        </a:cubicBezTo>
                        <a:cubicBezTo>
                          <a:pt x="2652139" y="23094"/>
                          <a:pt x="2773806" y="35830"/>
                          <a:pt x="2713482" y="27432"/>
                        </a:cubicBezTo>
                        <a:cubicBezTo>
                          <a:pt x="2653158" y="19034"/>
                          <a:pt x="2600711" y="22540"/>
                          <a:pt x="2523538" y="27432"/>
                        </a:cubicBezTo>
                        <a:cubicBezTo>
                          <a:pt x="2446365" y="32324"/>
                          <a:pt x="1741229" y="20965"/>
                          <a:pt x="1519550" y="27432"/>
                        </a:cubicBezTo>
                        <a:cubicBezTo>
                          <a:pt x="1297871" y="33899"/>
                          <a:pt x="1125646" y="48277"/>
                          <a:pt x="1003988" y="27432"/>
                        </a:cubicBezTo>
                        <a:cubicBezTo>
                          <a:pt x="882330" y="6587"/>
                          <a:pt x="341133" y="60519"/>
                          <a:pt x="0" y="27432"/>
                        </a:cubicBezTo>
                        <a:cubicBezTo>
                          <a:pt x="-1251" y="16359"/>
                          <a:pt x="1039" y="7572"/>
                          <a:pt x="0" y="0"/>
                        </a:cubicBezTo>
                        <a:close/>
                      </a:path>
                      <a:path w="16280892" h="27432" stroke="0" extrusionOk="0">
                        <a:moveTo>
                          <a:pt x="0" y="0"/>
                        </a:moveTo>
                        <a:cubicBezTo>
                          <a:pt x="132094" y="5368"/>
                          <a:pt x="295768" y="171"/>
                          <a:pt x="515562" y="0"/>
                        </a:cubicBezTo>
                        <a:cubicBezTo>
                          <a:pt x="735356" y="-171"/>
                          <a:pt x="631430" y="3629"/>
                          <a:pt x="705505" y="0"/>
                        </a:cubicBezTo>
                        <a:cubicBezTo>
                          <a:pt x="779580" y="-3629"/>
                          <a:pt x="1236188" y="21817"/>
                          <a:pt x="1709494" y="0"/>
                        </a:cubicBezTo>
                        <a:cubicBezTo>
                          <a:pt x="2182800" y="-21817"/>
                          <a:pt x="2009833" y="-8078"/>
                          <a:pt x="2225055" y="0"/>
                        </a:cubicBezTo>
                        <a:cubicBezTo>
                          <a:pt x="2440277" y="8078"/>
                          <a:pt x="2576987" y="-3690"/>
                          <a:pt x="2740617" y="0"/>
                        </a:cubicBezTo>
                        <a:cubicBezTo>
                          <a:pt x="2904247" y="3690"/>
                          <a:pt x="3320878" y="-23618"/>
                          <a:pt x="3744605" y="0"/>
                        </a:cubicBezTo>
                        <a:cubicBezTo>
                          <a:pt x="4168332" y="23618"/>
                          <a:pt x="3960785" y="-13202"/>
                          <a:pt x="4097358" y="0"/>
                        </a:cubicBezTo>
                        <a:cubicBezTo>
                          <a:pt x="4233931" y="13202"/>
                          <a:pt x="4707387" y="-19923"/>
                          <a:pt x="5101346" y="0"/>
                        </a:cubicBezTo>
                        <a:cubicBezTo>
                          <a:pt x="5495305" y="19923"/>
                          <a:pt x="5819839" y="-2146"/>
                          <a:pt x="6105334" y="0"/>
                        </a:cubicBezTo>
                        <a:cubicBezTo>
                          <a:pt x="6390829" y="2146"/>
                          <a:pt x="6451820" y="-10129"/>
                          <a:pt x="6783705" y="0"/>
                        </a:cubicBezTo>
                        <a:cubicBezTo>
                          <a:pt x="7115590" y="10129"/>
                          <a:pt x="7343272" y="6830"/>
                          <a:pt x="7787693" y="0"/>
                        </a:cubicBezTo>
                        <a:cubicBezTo>
                          <a:pt x="8232114" y="-6830"/>
                          <a:pt x="8084321" y="-8759"/>
                          <a:pt x="8303255" y="0"/>
                        </a:cubicBezTo>
                        <a:cubicBezTo>
                          <a:pt x="8522189" y="8759"/>
                          <a:pt x="8642548" y="10676"/>
                          <a:pt x="8818816" y="0"/>
                        </a:cubicBezTo>
                        <a:cubicBezTo>
                          <a:pt x="8995084" y="-10676"/>
                          <a:pt x="9419823" y="19068"/>
                          <a:pt x="9659996" y="0"/>
                        </a:cubicBezTo>
                        <a:cubicBezTo>
                          <a:pt x="9900169" y="-19068"/>
                          <a:pt x="9981281" y="-18291"/>
                          <a:pt x="10175557" y="0"/>
                        </a:cubicBezTo>
                        <a:cubicBezTo>
                          <a:pt x="10369833" y="18291"/>
                          <a:pt x="10761846" y="3543"/>
                          <a:pt x="11179546" y="0"/>
                        </a:cubicBezTo>
                        <a:cubicBezTo>
                          <a:pt x="11597246" y="-3543"/>
                          <a:pt x="11926388" y="33443"/>
                          <a:pt x="12183534" y="0"/>
                        </a:cubicBezTo>
                        <a:cubicBezTo>
                          <a:pt x="12440680" y="-33443"/>
                          <a:pt x="12684884" y="13168"/>
                          <a:pt x="12861905" y="0"/>
                        </a:cubicBezTo>
                        <a:cubicBezTo>
                          <a:pt x="13038926" y="-13168"/>
                          <a:pt x="13216637" y="-5124"/>
                          <a:pt x="13377466" y="0"/>
                        </a:cubicBezTo>
                        <a:cubicBezTo>
                          <a:pt x="13538295" y="5124"/>
                          <a:pt x="13493173" y="-3867"/>
                          <a:pt x="13567410" y="0"/>
                        </a:cubicBezTo>
                        <a:cubicBezTo>
                          <a:pt x="13641647" y="3867"/>
                          <a:pt x="13758514" y="-13877"/>
                          <a:pt x="13920163" y="0"/>
                        </a:cubicBezTo>
                        <a:cubicBezTo>
                          <a:pt x="14081812" y="13877"/>
                          <a:pt x="14124450" y="8909"/>
                          <a:pt x="14272915" y="0"/>
                        </a:cubicBezTo>
                        <a:cubicBezTo>
                          <a:pt x="14421380" y="-8909"/>
                          <a:pt x="14593413" y="-7184"/>
                          <a:pt x="14788477" y="0"/>
                        </a:cubicBezTo>
                        <a:cubicBezTo>
                          <a:pt x="14983541" y="7184"/>
                          <a:pt x="15709700" y="-55721"/>
                          <a:pt x="16280892" y="0"/>
                        </a:cubicBezTo>
                        <a:cubicBezTo>
                          <a:pt x="16282183" y="11478"/>
                          <a:pt x="16282086" y="14228"/>
                          <a:pt x="16280892" y="27432"/>
                        </a:cubicBezTo>
                        <a:cubicBezTo>
                          <a:pt x="16123730" y="31268"/>
                          <a:pt x="15899890" y="26679"/>
                          <a:pt x="15602522" y="27432"/>
                        </a:cubicBezTo>
                        <a:cubicBezTo>
                          <a:pt x="15305154" y="28186"/>
                          <a:pt x="15252307" y="20177"/>
                          <a:pt x="14924151" y="27432"/>
                        </a:cubicBezTo>
                        <a:cubicBezTo>
                          <a:pt x="14595995" y="34687"/>
                          <a:pt x="14662608" y="41537"/>
                          <a:pt x="14571398" y="27432"/>
                        </a:cubicBezTo>
                        <a:cubicBezTo>
                          <a:pt x="14480188" y="13327"/>
                          <a:pt x="14057344" y="27311"/>
                          <a:pt x="13730219" y="27432"/>
                        </a:cubicBezTo>
                        <a:cubicBezTo>
                          <a:pt x="13403094" y="27553"/>
                          <a:pt x="13479093" y="22044"/>
                          <a:pt x="13377466" y="27432"/>
                        </a:cubicBezTo>
                        <a:cubicBezTo>
                          <a:pt x="13275839" y="32820"/>
                          <a:pt x="12951162" y="1863"/>
                          <a:pt x="12536287" y="27432"/>
                        </a:cubicBezTo>
                        <a:cubicBezTo>
                          <a:pt x="12121412" y="53001"/>
                          <a:pt x="12410210" y="21673"/>
                          <a:pt x="12346343" y="27432"/>
                        </a:cubicBezTo>
                        <a:cubicBezTo>
                          <a:pt x="12282476" y="33191"/>
                          <a:pt x="11837570" y="67787"/>
                          <a:pt x="11505164" y="27432"/>
                        </a:cubicBezTo>
                        <a:cubicBezTo>
                          <a:pt x="11172758" y="-12923"/>
                          <a:pt x="11307286" y="21302"/>
                          <a:pt x="11152411" y="27432"/>
                        </a:cubicBezTo>
                        <a:cubicBezTo>
                          <a:pt x="10997536" y="33562"/>
                          <a:pt x="11042121" y="20479"/>
                          <a:pt x="10962467" y="27432"/>
                        </a:cubicBezTo>
                        <a:cubicBezTo>
                          <a:pt x="10882813" y="34385"/>
                          <a:pt x="10768155" y="17793"/>
                          <a:pt x="10609715" y="27432"/>
                        </a:cubicBezTo>
                        <a:cubicBezTo>
                          <a:pt x="10451275" y="37071"/>
                          <a:pt x="9983734" y="10056"/>
                          <a:pt x="9768535" y="27432"/>
                        </a:cubicBezTo>
                        <a:cubicBezTo>
                          <a:pt x="9553336" y="44808"/>
                          <a:pt x="9512715" y="24391"/>
                          <a:pt x="9415783" y="27432"/>
                        </a:cubicBezTo>
                        <a:cubicBezTo>
                          <a:pt x="9318851" y="30473"/>
                          <a:pt x="9302863" y="32409"/>
                          <a:pt x="9225839" y="27432"/>
                        </a:cubicBezTo>
                        <a:cubicBezTo>
                          <a:pt x="9148815" y="22455"/>
                          <a:pt x="9005247" y="27775"/>
                          <a:pt x="8873086" y="27432"/>
                        </a:cubicBezTo>
                        <a:cubicBezTo>
                          <a:pt x="8740925" y="27089"/>
                          <a:pt x="8597862" y="44957"/>
                          <a:pt x="8357525" y="27432"/>
                        </a:cubicBezTo>
                        <a:cubicBezTo>
                          <a:pt x="8117188" y="9907"/>
                          <a:pt x="7830326" y="336"/>
                          <a:pt x="7679154" y="27432"/>
                        </a:cubicBezTo>
                        <a:cubicBezTo>
                          <a:pt x="7527982" y="54528"/>
                          <a:pt x="7487877" y="41910"/>
                          <a:pt x="7326401" y="27432"/>
                        </a:cubicBezTo>
                        <a:cubicBezTo>
                          <a:pt x="7164925" y="12954"/>
                          <a:pt x="6715807" y="57076"/>
                          <a:pt x="6322413" y="27432"/>
                        </a:cubicBezTo>
                        <a:cubicBezTo>
                          <a:pt x="5929019" y="-2212"/>
                          <a:pt x="5917783" y="-2491"/>
                          <a:pt x="5644043" y="27432"/>
                        </a:cubicBezTo>
                        <a:cubicBezTo>
                          <a:pt x="5370303" y="57355"/>
                          <a:pt x="5045383" y="23003"/>
                          <a:pt x="4640054" y="27432"/>
                        </a:cubicBezTo>
                        <a:cubicBezTo>
                          <a:pt x="4234725" y="31861"/>
                          <a:pt x="4205736" y="15581"/>
                          <a:pt x="3798875" y="27432"/>
                        </a:cubicBezTo>
                        <a:cubicBezTo>
                          <a:pt x="3392014" y="39283"/>
                          <a:pt x="3451278" y="26782"/>
                          <a:pt x="3283313" y="27432"/>
                        </a:cubicBezTo>
                        <a:cubicBezTo>
                          <a:pt x="3115348" y="28082"/>
                          <a:pt x="2773067" y="64616"/>
                          <a:pt x="2442134" y="27432"/>
                        </a:cubicBezTo>
                        <a:cubicBezTo>
                          <a:pt x="2111201" y="-9752"/>
                          <a:pt x="2244120" y="15839"/>
                          <a:pt x="2089381" y="27432"/>
                        </a:cubicBezTo>
                        <a:cubicBezTo>
                          <a:pt x="1934642" y="39025"/>
                          <a:pt x="1619221" y="41603"/>
                          <a:pt x="1411011" y="27432"/>
                        </a:cubicBezTo>
                        <a:cubicBezTo>
                          <a:pt x="1202801" y="13262"/>
                          <a:pt x="1262505" y="27975"/>
                          <a:pt x="1221067" y="27432"/>
                        </a:cubicBezTo>
                        <a:cubicBezTo>
                          <a:pt x="1179629" y="26889"/>
                          <a:pt x="395550" y="-2351"/>
                          <a:pt x="0" y="27432"/>
                        </a:cubicBezTo>
                        <a:cubicBezTo>
                          <a:pt x="-1057" y="18241"/>
                          <a:pt x="670" y="121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1D540DE-AAA8-44EA-AA22-A67F3B770719}"/>
              </a:ext>
            </a:extLst>
          </p:cNvPr>
          <p:cNvSpPr txBox="1">
            <a:spLocks/>
          </p:cNvSpPr>
          <p:nvPr/>
        </p:nvSpPr>
        <p:spPr>
          <a:xfrm>
            <a:off x="1143000" y="4029185"/>
            <a:ext cx="15773400" cy="28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Access to a multi-core (24+ threads) and 64+ Gb of RAM Linux server;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in software installation;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Be familiar with Command line terminal;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in computer programing (Shell, R, Python, </a:t>
            </a:r>
            <a:r>
              <a:rPr lang="en-US" sz="3300" dirty="0" err="1"/>
              <a:t>perl</a:t>
            </a:r>
            <a:r>
              <a:rPr lang="en-US" sz="3300" dirty="0"/>
              <a:t>);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of statistics and models;</a:t>
            </a:r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58B53-BA11-4E4B-863E-F3556937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1862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8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5C04394-27B8-4174-9A2B-6E36B70294C0}"/>
              </a:ext>
            </a:extLst>
          </p:cNvPr>
          <p:cNvSpPr txBox="1">
            <a:spLocks/>
          </p:cNvSpPr>
          <p:nvPr/>
        </p:nvSpPr>
        <p:spPr>
          <a:xfrm>
            <a:off x="5867400" y="723900"/>
            <a:ext cx="5638800" cy="833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command line</a:t>
            </a:r>
          </a:p>
        </p:txBody>
      </p:sp>
      <p:pic>
        <p:nvPicPr>
          <p:cNvPr id="9" name="Gráfico 8" descr="Contorno de rosto com óculos com preenchimento sólido">
            <a:extLst>
              <a:ext uri="{FF2B5EF4-FFF2-40B4-BE49-F238E27FC236}">
                <a16:creationId xmlns:a16="http://schemas.microsoft.com/office/drawing/2014/main" id="{3164D93F-4760-4958-83F8-0B8964FB6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43585" y="2217560"/>
            <a:ext cx="914400" cy="914400"/>
          </a:xfrm>
          <a:prstGeom prst="rect">
            <a:avLst/>
          </a:prstGeom>
        </p:spPr>
      </p:pic>
      <p:pic>
        <p:nvPicPr>
          <p:cNvPr id="11" name="Gráfico 10" descr="Contorno de rosto apaixonado estrutura de tópicos">
            <a:extLst>
              <a:ext uri="{FF2B5EF4-FFF2-40B4-BE49-F238E27FC236}">
                <a16:creationId xmlns:a16="http://schemas.microsoft.com/office/drawing/2014/main" id="{DDF7A6D5-E500-4002-8E5C-2A8733BCA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65016" y="2217560"/>
            <a:ext cx="914400" cy="914400"/>
          </a:xfrm>
          <a:prstGeom prst="rect">
            <a:avLst/>
          </a:prstGeom>
        </p:spPr>
      </p:pic>
      <p:pic>
        <p:nvPicPr>
          <p:cNvPr id="13" name="Gráfico 12" descr="Cérebro na cabeça estrutura de tópicos">
            <a:extLst>
              <a:ext uri="{FF2B5EF4-FFF2-40B4-BE49-F238E27FC236}">
                <a16:creationId xmlns:a16="http://schemas.microsoft.com/office/drawing/2014/main" id="{B2F08742-C567-4C34-9403-B10C5F6B7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0204" y="2217560"/>
            <a:ext cx="914400" cy="914400"/>
          </a:xfrm>
          <a:prstGeom prst="rect">
            <a:avLst/>
          </a:prstGeom>
        </p:spPr>
      </p:pic>
      <p:pic>
        <p:nvPicPr>
          <p:cNvPr id="15" name="Gráfico 14" descr="Contorno de rosto triste com preenchimento sólido">
            <a:extLst>
              <a:ext uri="{FF2B5EF4-FFF2-40B4-BE49-F238E27FC236}">
                <a16:creationId xmlns:a16="http://schemas.microsoft.com/office/drawing/2014/main" id="{62E52B72-BE27-4607-AB00-E83EEBDCB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8190" y="2207544"/>
            <a:ext cx="914400" cy="914400"/>
          </a:xfrm>
          <a:prstGeom prst="rect">
            <a:avLst/>
          </a:prstGeom>
        </p:spPr>
      </p:pic>
      <p:pic>
        <p:nvPicPr>
          <p:cNvPr id="17" name="Gráfico 16" descr="Contorno de rosto chorando alto estrutura de tópicos">
            <a:extLst>
              <a:ext uri="{FF2B5EF4-FFF2-40B4-BE49-F238E27FC236}">
                <a16:creationId xmlns:a16="http://schemas.microsoft.com/office/drawing/2014/main" id="{40D0BD7F-9213-4BB8-91E6-E518DB812C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3580" y="2190615"/>
            <a:ext cx="914400" cy="914400"/>
          </a:xfrm>
          <a:prstGeom prst="rect">
            <a:avLst/>
          </a:prstGeom>
        </p:spPr>
      </p:pic>
      <p:pic>
        <p:nvPicPr>
          <p:cNvPr id="19" name="Gráfico 18" descr="Contorno de rosto irritado com preenchimento sólido">
            <a:extLst>
              <a:ext uri="{FF2B5EF4-FFF2-40B4-BE49-F238E27FC236}">
                <a16:creationId xmlns:a16="http://schemas.microsoft.com/office/drawing/2014/main" id="{7084FB69-38BC-4934-B68D-19117D5E04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6605" y="2186879"/>
            <a:ext cx="914400" cy="914400"/>
          </a:xfrm>
          <a:prstGeom prst="rect">
            <a:avLst/>
          </a:prstGeom>
        </p:spPr>
      </p:pic>
      <p:pic>
        <p:nvPicPr>
          <p:cNvPr id="21" name="Gráfico 20" descr="Contorno de rosto irritado estrutura de tópicos">
            <a:extLst>
              <a:ext uri="{FF2B5EF4-FFF2-40B4-BE49-F238E27FC236}">
                <a16:creationId xmlns:a16="http://schemas.microsoft.com/office/drawing/2014/main" id="{D243E26B-D382-4A7F-AA09-050BB9878A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83216" y="2186879"/>
            <a:ext cx="914400" cy="914400"/>
          </a:xfrm>
          <a:prstGeom prst="rect">
            <a:avLst/>
          </a:prstGeom>
        </p:spPr>
      </p:pic>
      <p:pic>
        <p:nvPicPr>
          <p:cNvPr id="23" name="Gráfico 22" descr="Contorno de rosto surpreso com preenchimento sólido">
            <a:extLst>
              <a:ext uri="{FF2B5EF4-FFF2-40B4-BE49-F238E27FC236}">
                <a16:creationId xmlns:a16="http://schemas.microsoft.com/office/drawing/2014/main" id="{3628AB57-B9FB-4816-B082-79976A940A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6400" y="2162387"/>
            <a:ext cx="914400" cy="914400"/>
          </a:xfrm>
          <a:prstGeom prst="rect">
            <a:avLst/>
          </a:prstGeom>
        </p:spPr>
      </p:pic>
      <p:pic>
        <p:nvPicPr>
          <p:cNvPr id="25" name="Gráfico 24" descr="Contorno de rosto surpreso estrutura de tópicos">
            <a:extLst>
              <a:ext uri="{FF2B5EF4-FFF2-40B4-BE49-F238E27FC236}">
                <a16:creationId xmlns:a16="http://schemas.microsoft.com/office/drawing/2014/main" id="{20442B17-05E1-4875-AD4D-4014D1E76ED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14600" y="2186879"/>
            <a:ext cx="914400" cy="914400"/>
          </a:xfrm>
          <a:prstGeom prst="rect">
            <a:avLst/>
          </a:prstGeom>
        </p:spPr>
      </p:pic>
      <p:pic>
        <p:nvPicPr>
          <p:cNvPr id="27" name="Gráfico 26" descr="Rosto com estrelas com preenchimento sólido com preenchimento sólido">
            <a:extLst>
              <a:ext uri="{FF2B5EF4-FFF2-40B4-BE49-F238E27FC236}">
                <a16:creationId xmlns:a16="http://schemas.microsoft.com/office/drawing/2014/main" id="{51E69472-737F-4D1F-97CA-A0720A0801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0616" y="2217560"/>
            <a:ext cx="914400" cy="914400"/>
          </a:xfrm>
          <a:prstGeom prst="rect">
            <a:avLst/>
          </a:prstGeom>
        </p:spPr>
      </p:pic>
      <p:pic>
        <p:nvPicPr>
          <p:cNvPr id="29" name="Gráfico 28" descr="Contorno de rosto confuso com preenchimento sólido">
            <a:extLst>
              <a:ext uri="{FF2B5EF4-FFF2-40B4-BE49-F238E27FC236}">
                <a16:creationId xmlns:a16="http://schemas.microsoft.com/office/drawing/2014/main" id="{F9EA3EFB-7F95-430F-9ED5-A8562DFE14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62800" y="2217560"/>
            <a:ext cx="914400" cy="914400"/>
          </a:xfrm>
          <a:prstGeom prst="rect">
            <a:avLst/>
          </a:prstGeom>
        </p:spPr>
      </p:pic>
      <p:pic>
        <p:nvPicPr>
          <p:cNvPr id="31" name="Gráfico 30" descr="Contorno de rosto zonzo com preenchimento sólido">
            <a:extLst>
              <a:ext uri="{FF2B5EF4-FFF2-40B4-BE49-F238E27FC236}">
                <a16:creationId xmlns:a16="http://schemas.microsoft.com/office/drawing/2014/main" id="{0C39B7F1-7022-4D43-8204-06814003EBF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33010" y="2186879"/>
            <a:ext cx="914400" cy="914400"/>
          </a:xfrm>
          <a:prstGeom prst="rect">
            <a:avLst/>
          </a:prstGeom>
        </p:spPr>
      </p:pic>
      <p:pic>
        <p:nvPicPr>
          <p:cNvPr id="33" name="Gráfico 32" descr="Pensamento estrutura de tópicos">
            <a:extLst>
              <a:ext uri="{FF2B5EF4-FFF2-40B4-BE49-F238E27FC236}">
                <a16:creationId xmlns:a16="http://schemas.microsoft.com/office/drawing/2014/main" id="{93C85D53-26B5-4786-92B4-9A640C885D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182804" y="2186879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ED09F3F-584D-45D7-BC20-A6D8BD8920B2}"/>
              </a:ext>
            </a:extLst>
          </p:cNvPr>
          <p:cNvSpPr txBox="1">
            <a:spLocks/>
          </p:cNvSpPr>
          <p:nvPr/>
        </p:nvSpPr>
        <p:spPr>
          <a:xfrm>
            <a:off x="2058682" y="3998874"/>
            <a:ext cx="14095718" cy="53356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command line is a powerful and it is the indicated method to run bioinformatics tools.</a:t>
            </a:r>
          </a:p>
          <a:p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b="1" dirty="0"/>
              <a:t>BASIC: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Prompt	</a:t>
            </a:r>
            <a:r>
              <a:rPr lang="en-US" sz="2800" dirty="0"/>
              <a:t>haniel@DESKTOP-8N6BLFP:~$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~ It is your home directory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... $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[parameters] </a:t>
            </a:r>
            <a:r>
              <a:rPr lang="pt-BR" sz="2800" dirty="0">
                <a:solidFill>
                  <a:srgbClr val="FF0000"/>
                </a:solidFill>
              </a:rPr>
              <a:t>[files] </a:t>
            </a:r>
            <a:r>
              <a:rPr lang="pt-BR" sz="2800" dirty="0">
                <a:solidFill>
                  <a:srgbClr val="3366FF"/>
                </a:solidFill>
              </a:rPr>
              <a:t>ENTER</a:t>
            </a:r>
          </a:p>
          <a:p>
            <a:pPr marL="0" indent="0">
              <a:buFont typeface="Arial" pitchFamily="34" charset="0"/>
              <a:buNone/>
            </a:pPr>
            <a:endParaRPr lang="pt-BR" sz="2800" dirty="0">
              <a:solidFill>
                <a:srgbClr val="3366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</a:t>
            </a:r>
            <a:r>
              <a:rPr lang="en-US" sz="2800" dirty="0"/>
              <a:t>The parameters start with a –</a:t>
            </a:r>
            <a:r>
              <a:rPr lang="en-US" sz="2800" dirty="0" err="1"/>
              <a:t>ShortPar</a:t>
            </a:r>
            <a:r>
              <a:rPr lang="en-US" sz="2800" dirty="0"/>
              <a:t> or --</a:t>
            </a:r>
            <a:r>
              <a:rPr lang="en-US" sz="2800" dirty="0" err="1"/>
              <a:t>LongPar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Help		... $ </a:t>
            </a:r>
            <a:r>
              <a:rPr lang="pt-BR" sz="2800" dirty="0" err="1"/>
              <a:t>man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endParaRPr lang="pt-BR" sz="2800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-h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--help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F5C2-4E3B-3C4D-9E7D-BC60A5D2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1790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1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95203" cy="10287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4EC1A3-45DE-4BAA-910B-2A44591C0B71}"/>
              </a:ext>
            </a:extLst>
          </p:cNvPr>
          <p:cNvSpPr txBox="1">
            <a:spLocks/>
          </p:cNvSpPr>
          <p:nvPr/>
        </p:nvSpPr>
        <p:spPr>
          <a:xfrm>
            <a:off x="2211083" y="241034"/>
            <a:ext cx="7195384" cy="128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/>
              <a:t>The command Line</a:t>
            </a:r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8B5B8C9-1194-49E6-8AE9-41A295165A67}"/>
              </a:ext>
            </a:extLst>
          </p:cNvPr>
          <p:cNvSpPr/>
          <p:nvPr/>
        </p:nvSpPr>
        <p:spPr>
          <a:xfrm>
            <a:off x="3505200" y="8520272"/>
            <a:ext cx="10744199" cy="1637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3366FF"/>
                </a:solidFill>
              </a:rPr>
              <a:t>When name files or directory avoid special character and spaces. Use dot (.), Underscore (_) between words or CamelCase!!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graphicFrame>
        <p:nvGraphicFramePr>
          <p:cNvPr id="15" name="Espaço Reservado para Conteúdo 10">
            <a:extLst>
              <a:ext uri="{FF2B5EF4-FFF2-40B4-BE49-F238E27FC236}">
                <a16:creationId xmlns:a16="http://schemas.microsoft.com/office/drawing/2014/main" id="{DDC00A78-FB6B-4A28-AA67-E9605B4F1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080074"/>
              </p:ext>
            </p:extLst>
          </p:nvPr>
        </p:nvGraphicFramePr>
        <p:xfrm>
          <a:off x="1240367" y="1936114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0DA2-A548-AF40-8FC8-71B802BE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563600" y="97092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10" descr="Open Folder">
            <a:extLst>
              <a:ext uri="{FF2B5EF4-FFF2-40B4-BE49-F238E27FC236}">
                <a16:creationId xmlns:a16="http://schemas.microsoft.com/office/drawing/2014/main" id="{8F44B84B-A5EA-4A16-AA3B-8F055CA6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422" y="4041027"/>
            <a:ext cx="1797798" cy="17977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226A66C-E0AE-421D-B621-F4CA0F33E755}"/>
              </a:ext>
            </a:extLst>
          </p:cNvPr>
          <p:cNvSpPr txBox="1"/>
          <p:nvPr/>
        </p:nvSpPr>
        <p:spPr>
          <a:xfrm>
            <a:off x="3055621" y="1714500"/>
            <a:ext cx="13156509" cy="76925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mkdir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Create a new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</a:t>
            </a:r>
            <a:r>
              <a:rPr lang="en-US" sz="4400" dirty="0" err="1"/>
              <a:t>arquivo</a:t>
            </a:r>
            <a:r>
              <a:rPr lang="en-US" sz="4400" dirty="0"/>
              <a:t> – Delete file;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rmdir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Delete empty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-rf </a:t>
            </a:r>
            <a:r>
              <a:rPr lang="en-US" sz="4400" dirty="0" err="1"/>
              <a:t>dir</a:t>
            </a:r>
            <a:r>
              <a:rPr lang="en-US" sz="4400" dirty="0"/>
              <a:t> – Force delete nonempty;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Nano/vi file.txt – Text editor;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cat f1 [f2] – print file f1 and concatenate into file f2;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less file – print one page a time;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head file – print the first 10 rows;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tail file – Print the last 10 rows;</a:t>
            </a:r>
          </a:p>
        </p:txBody>
      </p: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DB45AB40-EA4C-42B9-A8B4-53FC21AB6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146" y="1224505"/>
            <a:ext cx="7837991" cy="7837991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CBF7A-0F58-0549-936A-CAEBE4B8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6447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2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9450D7-49C8-44E7-879E-661534A0DFB2}"/>
              </a:ext>
            </a:extLst>
          </p:cNvPr>
          <p:cNvSpPr txBox="1">
            <a:spLocks/>
          </p:cNvSpPr>
          <p:nvPr/>
        </p:nvSpPr>
        <p:spPr>
          <a:xfrm>
            <a:off x="4267200" y="470791"/>
            <a:ext cx="8467165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The command line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8DBE93A-D472-4F4E-9D50-2CA2767558F9}"/>
              </a:ext>
            </a:extLst>
          </p:cNvPr>
          <p:cNvSpPr txBox="1">
            <a:spLocks/>
          </p:cNvSpPr>
          <p:nvPr/>
        </p:nvSpPr>
        <p:spPr>
          <a:xfrm>
            <a:off x="1905000" y="2096782"/>
            <a:ext cx="14706600" cy="709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Special Character: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|	Vertical bar, called “pipe”, it indicates that finish a command and start another;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&lt; &gt; 	In and out of a command;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&gt;&gt;	Append </a:t>
            </a:r>
            <a:r>
              <a:rPr lang="en-US" sz="4400" dirty="0" err="1"/>
              <a:t>contente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	Current </a:t>
            </a:r>
            <a:r>
              <a:rPr lang="en-US" sz="4400" dirty="0" err="1"/>
              <a:t>dir</a:t>
            </a:r>
            <a:endParaRPr lang="en-US" sz="4400" dirty="0"/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..	Back one </a:t>
            </a:r>
            <a:r>
              <a:rPr lang="en-US" sz="4400" dirty="0" err="1"/>
              <a:t>dir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/	Folder Delimiter;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*	Wild character, used in the </a:t>
            </a:r>
            <a:r>
              <a:rPr lang="en-US" sz="4400" dirty="0" err="1"/>
              <a:t>beggining</a:t>
            </a:r>
            <a:r>
              <a:rPr lang="en-US" sz="4400" dirty="0"/>
              <a:t> or end of a command</a:t>
            </a:r>
            <a:r>
              <a:rPr lang="pt-BR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endParaRPr lang="en-US" sz="4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3110F-F3A3-9F46-A9CA-80D68605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5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8FA-A8CC-426C-8974-2B980FBD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810C905A-6121-44DD-ACE2-A4CA26E3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86A9C596-9A69-4AF2-99E7-2798FF7E2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36E36361-BEF5-4EFC-8DE7-068833E9F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3479AAB-93B2-4FC9-9D27-1DF1A89E8231}"/>
              </a:ext>
            </a:extLst>
          </p:cNvPr>
          <p:cNvSpPr txBox="1">
            <a:spLocks/>
          </p:cNvSpPr>
          <p:nvPr/>
        </p:nvSpPr>
        <p:spPr bwMode="auto">
          <a:xfrm>
            <a:off x="4572000" y="715736"/>
            <a:ext cx="99060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en-US" sz="4000" b="1" kern="0" dirty="0">
                <a:latin typeface="+mj-lt"/>
                <a:ea typeface="+mj-ea"/>
                <a:cs typeface="+mj-cs"/>
              </a:rPr>
              <a:t>Sequencing Technologies – Making data</a:t>
            </a:r>
          </a:p>
        </p:txBody>
      </p:sp>
      <p:pic>
        <p:nvPicPr>
          <p:cNvPr id="7" name="Picture 31" descr="Product Image">
            <a:extLst>
              <a:ext uri="{FF2B5EF4-FFF2-40B4-BE49-F238E27FC236}">
                <a16:creationId xmlns:a16="http://schemas.microsoft.com/office/drawing/2014/main" id="{707194B0-6A7D-4B7F-B82A-78C033D3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6129" r="16129"/>
          <a:stretch>
            <a:fillRect/>
          </a:stretch>
        </p:blipFill>
        <p:spPr bwMode="auto">
          <a:xfrm>
            <a:off x="1863916" y="1641260"/>
            <a:ext cx="2694555" cy="209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28">
            <a:extLst>
              <a:ext uri="{FF2B5EF4-FFF2-40B4-BE49-F238E27FC236}">
                <a16:creationId xmlns:a16="http://schemas.microsoft.com/office/drawing/2014/main" id="{2E1CAE45-D0EA-4314-A3DA-A2AD182490F6}"/>
              </a:ext>
            </a:extLst>
          </p:cNvPr>
          <p:cNvGrpSpPr>
            <a:grpSpLocks/>
          </p:cNvGrpSpPr>
          <p:nvPr/>
        </p:nvGrpSpPr>
        <p:grpSpPr bwMode="auto">
          <a:xfrm>
            <a:off x="1873281" y="3740182"/>
            <a:ext cx="2114639" cy="2546318"/>
            <a:chOff x="429" y="916"/>
            <a:chExt cx="1052" cy="1352"/>
          </a:xfrm>
        </p:grpSpPr>
        <p:pic>
          <p:nvPicPr>
            <p:cNvPr id="9" name="Picture 29" descr="bild820">
              <a:extLst>
                <a:ext uri="{FF2B5EF4-FFF2-40B4-BE49-F238E27FC236}">
                  <a16:creationId xmlns:a16="http://schemas.microsoft.com/office/drawing/2014/main" id="{94A0E319-EEB7-4D07-99A6-020DACAF7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34CFC37E-FAF6-44F2-BE6E-7AF0EF9C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11" name="CaixaDeTexto 45">
            <a:extLst>
              <a:ext uri="{FF2B5EF4-FFF2-40B4-BE49-F238E27FC236}">
                <a16:creationId xmlns:a16="http://schemas.microsoft.com/office/drawing/2014/main" id="{4700E192-AA7D-455C-A687-13E8BD4A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248482"/>
            <a:ext cx="248555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Roche / 454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600 Mb/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C9722E-CF69-42E7-980C-3F1F1F9B55AC}"/>
              </a:ext>
            </a:extLst>
          </p:cNvPr>
          <p:cNvSpPr txBox="1"/>
          <p:nvPr/>
        </p:nvSpPr>
        <p:spPr>
          <a:xfrm>
            <a:off x="5056832" y="8145066"/>
            <a:ext cx="2754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Illumina - HiSeq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8 Billions of Reads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1 Tb/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BD01F904-93B7-497A-AF4E-69F0423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73281" y="5779931"/>
            <a:ext cx="2546319" cy="192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6F7B40F-810A-4AA7-A197-F5E7694A4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63916" y="7701804"/>
            <a:ext cx="2455377" cy="183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46">
            <a:extLst>
              <a:ext uri="{FF2B5EF4-FFF2-40B4-BE49-F238E27FC236}">
                <a16:creationId xmlns:a16="http://schemas.microsoft.com/office/drawing/2014/main" id="{D78CC16D-9142-41C8-B84E-A7947980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973" y="2482837"/>
            <a:ext cx="33481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10.400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tângulo 46">
            <a:extLst>
              <a:ext uri="{FF2B5EF4-FFF2-40B4-BE49-F238E27FC236}">
                <a16:creationId xmlns:a16="http://schemas.microsoft.com/office/drawing/2014/main" id="{D8E8F568-9604-4BA7-B25F-57FA6EA6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368" y="462396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CaixaDeTexto 45">
            <a:extLst>
              <a:ext uri="{FF2B5EF4-FFF2-40B4-BE49-F238E27FC236}">
                <a16:creationId xmlns:a16="http://schemas.microsoft.com/office/drawing/2014/main" id="{1B331F27-CCBD-492D-920E-FD6DD16D2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832" y="6261463"/>
            <a:ext cx="27542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Proton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80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 Gb/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tângulo 46">
            <a:extLst>
              <a:ext uri="{FF2B5EF4-FFF2-40B4-BE49-F238E27FC236}">
                <a16:creationId xmlns:a16="http://schemas.microsoft.com/office/drawing/2014/main" id="{D1513B85-ED5A-4B11-842E-74EDA841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663511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46">
            <a:extLst>
              <a:ext uri="{FF2B5EF4-FFF2-40B4-BE49-F238E27FC236}">
                <a16:creationId xmlns:a16="http://schemas.microsoft.com/office/drawing/2014/main" id="{0E67B1D8-6886-4FAE-A56A-5E836CEF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8487209"/>
            <a:ext cx="2945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310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tângulo 46">
            <a:extLst>
              <a:ext uri="{FF2B5EF4-FFF2-40B4-BE49-F238E27FC236}">
                <a16:creationId xmlns:a16="http://schemas.microsoft.com/office/drawing/2014/main" id="{2E943698-ECB9-4AF8-A1EB-7A3208A8A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958" y="2141934"/>
            <a:ext cx="29836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ABI 3730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384 Reads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308 kb/Sequencing</a:t>
            </a:r>
          </a:p>
        </p:txBody>
      </p:sp>
      <p:pic>
        <p:nvPicPr>
          <p:cNvPr id="22" name="Gráfico 21" descr="Homem estrutura de tópicos">
            <a:extLst>
              <a:ext uri="{FF2B5EF4-FFF2-40B4-BE49-F238E27FC236}">
                <a16:creationId xmlns:a16="http://schemas.microsoft.com/office/drawing/2014/main" id="{C89A14A3-3CAE-4065-B5DB-03DA3705A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2140845"/>
            <a:ext cx="1219200" cy="1219200"/>
          </a:xfrm>
          <a:prstGeom prst="rect">
            <a:avLst/>
          </a:prstGeom>
        </p:spPr>
      </p:pic>
      <p:pic>
        <p:nvPicPr>
          <p:cNvPr id="24" name="Gráfico 23" descr="Grupo de homens estrutura de tópicos">
            <a:extLst>
              <a:ext uri="{FF2B5EF4-FFF2-40B4-BE49-F238E27FC236}">
                <a16:creationId xmlns:a16="http://schemas.microsoft.com/office/drawing/2014/main" id="{E9C863BD-1F2F-42D0-8D47-807FD2EFF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32146" y="6088428"/>
            <a:ext cx="1341448" cy="1341448"/>
          </a:xfrm>
          <a:prstGeom prst="rect">
            <a:avLst/>
          </a:prstGeom>
        </p:spPr>
      </p:pic>
      <p:pic>
        <p:nvPicPr>
          <p:cNvPr id="25" name="Gráfico 24" descr="Homem estrutura de tópicos">
            <a:extLst>
              <a:ext uri="{FF2B5EF4-FFF2-40B4-BE49-F238E27FC236}">
                <a16:creationId xmlns:a16="http://schemas.microsoft.com/office/drawing/2014/main" id="{E217B879-6840-4E05-BAB5-5E5376B44F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4086680"/>
            <a:ext cx="1219200" cy="1219200"/>
          </a:xfrm>
          <a:prstGeom prst="rect">
            <a:avLst/>
          </a:prstGeom>
        </p:spPr>
      </p:pic>
      <p:pic>
        <p:nvPicPr>
          <p:cNvPr id="26" name="Picture 6" descr="http://www.wired.com/images_blogs/wiredscience/2012/10/CROWDS.jpg">
            <a:extLst>
              <a:ext uri="{FF2B5EF4-FFF2-40B4-BE49-F238E27FC236}">
                <a16:creationId xmlns:a16="http://schemas.microsoft.com/office/drawing/2014/main" id="{0F4B8BDD-09CB-432F-B8EF-991DC48E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496194" y="8061757"/>
            <a:ext cx="2081276" cy="1341448"/>
          </a:xfrm>
          <a:prstGeom prst="rect">
            <a:avLst/>
          </a:prstGeom>
          <a:noFill/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34325C3-4EAD-104A-85C2-F6355DCA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74788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7">
            <a:extLst>
              <a:ext uri="{FF2B5EF4-FFF2-40B4-BE49-F238E27FC236}">
                <a16:creationId xmlns:a16="http://schemas.microsoft.com/office/drawing/2014/main" id="{E57987CF-8725-2043-8269-05CA7C4618FF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Bioinformatics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áfico 7" descr="Programadora estrutura de tópicos">
            <a:extLst>
              <a:ext uri="{FF2B5EF4-FFF2-40B4-BE49-F238E27FC236}">
                <a16:creationId xmlns:a16="http://schemas.microsoft.com/office/drawing/2014/main" id="{DCE2065F-6BC0-4FFD-BE34-65C429B7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9" name="Gráfico 8" descr="Programador com preenchimento sólido">
            <a:extLst>
              <a:ext uri="{FF2B5EF4-FFF2-40B4-BE49-F238E27FC236}">
                <a16:creationId xmlns:a16="http://schemas.microsoft.com/office/drawing/2014/main" id="{62D3CF28-5960-4CB9-8BD3-2E8D5D22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7FFD-9059-FA46-9876-E8976013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4186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1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D0D440D-455A-4E35-A8B4-3842B9D68BD4}"/>
              </a:ext>
            </a:extLst>
          </p:cNvPr>
          <p:cNvSpPr txBox="1">
            <a:spLocks/>
          </p:cNvSpPr>
          <p:nvPr/>
        </p:nvSpPr>
        <p:spPr>
          <a:xfrm>
            <a:off x="1261872" y="822960"/>
            <a:ext cx="5401290" cy="8147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Control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86C366-6ED2-439B-B1B5-493FC5821E2F}"/>
              </a:ext>
            </a:extLst>
          </p:cNvPr>
          <p:cNvSpPr/>
          <p:nvPr/>
        </p:nvSpPr>
        <p:spPr>
          <a:xfrm>
            <a:off x="7689627" y="1714500"/>
            <a:ext cx="9336502" cy="726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contaminants;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Trim sequences;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</a:t>
            </a:r>
            <a:r>
              <a:rPr lang="en-US" sz="3600" dirty="0" err="1">
                <a:sym typeface="Wingdings" panose="05000000000000000000" pitchFamily="2" charset="2"/>
              </a:rPr>
              <a:t>polyA</a:t>
            </a:r>
            <a:r>
              <a:rPr lang="en-US" sz="3600" dirty="0">
                <a:sym typeface="Wingdings" panose="05000000000000000000" pitchFamily="2" charset="2"/>
              </a:rPr>
              <a:t>/T tails;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Join sequences (pair end);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small reads (according to the parameters);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ym typeface="Wingdings" panose="05000000000000000000" pitchFamily="2" charset="2"/>
              </a:rPr>
              <a:t>trimmomatic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 err="1"/>
              <a:t>fastp</a:t>
            </a:r>
            <a:r>
              <a:rPr lang="en-US" sz="3600" dirty="0">
                <a:sym typeface="Wingdings" panose="05000000000000000000" pitchFamily="2" charset="2"/>
              </a:rPr>
              <a:t>...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184C2D-2B04-8A44-8C6F-E3C01A73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46057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0DE8063-7509-4A5D-82B1-50C1E1A86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163" y="347393"/>
            <a:ext cx="134874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FASTA </a:t>
            </a:r>
            <a:r>
              <a:rPr lang="pt-BR" sz="5400" b="1" dirty="0" err="1">
                <a:latin typeface="+mj-lt"/>
              </a:rPr>
              <a:t>format</a:t>
            </a:r>
            <a:endParaRPr lang="pt-BR" sz="5400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pt-BR" sz="44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400" dirty="0">
                <a:latin typeface="+mj-lt"/>
              </a:rPr>
              <a:t>Text file used to store biological sequences such as nucleotides and amino acids.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35EB346-DA04-4816-8BA2-4705BD49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016" y="3446506"/>
            <a:ext cx="13487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</a:t>
            </a:r>
            <a:endParaRPr lang="pt-BR" sz="3200" b="1" dirty="0">
              <a:latin typeface="+mj-lt"/>
            </a:endParaRPr>
          </a:p>
          <a:p>
            <a:pPr>
              <a:defRPr/>
            </a:pPr>
            <a:r>
              <a:rPr lang="pt-BR" sz="3200" dirty="0">
                <a:latin typeface="+mj-lt"/>
              </a:rPr>
              <a:t>ATGCATGTGCAGGTCGATCGAGCATGCATGCACGATCGATGCATCATGCTAGCATCGATGTGCATGCTAG*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C1A1C-B1A4-4A54-96AD-02EE3F2B2190}"/>
              </a:ext>
            </a:extLst>
          </p:cNvPr>
          <p:cNvSpPr txBox="1"/>
          <p:nvPr/>
        </p:nvSpPr>
        <p:spPr>
          <a:xfrm>
            <a:off x="1146016" y="2933700"/>
            <a:ext cx="922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tx1"/>
                </a:solidFill>
                <a:latin typeface="+mj-lt"/>
              </a:rPr>
              <a:t>Exemples: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40506BD-96F3-4A13-9E12-BA29DD3EA7B2}"/>
              </a:ext>
            </a:extLst>
          </p:cNvPr>
          <p:cNvSpPr txBox="1"/>
          <p:nvPr/>
        </p:nvSpPr>
        <p:spPr>
          <a:xfrm>
            <a:off x="1066800" y="5016166"/>
            <a:ext cx="13487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Sequence_Name_Qual_File</a:t>
            </a:r>
            <a:endParaRPr lang="pt-BR" sz="3200" b="1" dirty="0">
              <a:latin typeface="+mj-lt"/>
            </a:endParaRPr>
          </a:p>
          <a:p>
            <a:pPr algn="just"/>
            <a:r>
              <a:rPr lang="pt-BR" sz="3200" dirty="0">
                <a:latin typeface="+mj-lt"/>
              </a:rPr>
              <a:t>37 37 37 37 37 28 28 28 28 37 34 35 35 35 34 34 34 34 34 35 35 33 35 35 32 25 25 25 25 27 27 27 29 29 29 29 25 13 13 13 17 17 22 18 20 11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C2E134-435F-470E-A643-17932C12A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261" y="7019016"/>
            <a:ext cx="11798938" cy="260004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2E3D1-B7F8-DE4C-8C84-90F9DCEA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1130" y="97196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7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D3173B32-0725-4074-9F92-7E366E2B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276894"/>
            <a:ext cx="12344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latin typeface="+mj-lt"/>
              </a:rPr>
              <a:t>FASTQ Format</a:t>
            </a:r>
          </a:p>
          <a:p>
            <a:pPr algn="just"/>
            <a:endParaRPr lang="pt-BR" sz="4000" b="1" dirty="0">
              <a:latin typeface="Calibri" pitchFamily="34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Instead of two file (one to the sequence and one to the quality), the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FASTq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file was created to join the two files into a single one.</a:t>
            </a: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Reducing space in disk.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80AA3-0DEB-084C-ADEC-94D68290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584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4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DDD0913-E7CC-4A15-A344-A6978923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33700"/>
            <a:ext cx="8026745" cy="39265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360830"/>
            <a:ext cx="0" cy="5565341"/>
          </a:xfrm>
          <a:prstGeom prst="line">
            <a:avLst/>
          </a:prstGeom>
          <a:ln w="19050">
            <a:solidFill>
              <a:srgbClr val="F8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4B75FF2-0E15-4CD8-B47F-71B0C606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860" y="2933700"/>
            <a:ext cx="8001396" cy="39602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C7000-4A8B-184B-A178-ECED0E295673}"/>
              </a:ext>
            </a:extLst>
          </p:cNvPr>
          <p:cNvSpPr txBox="1"/>
          <p:nvPr/>
        </p:nvSpPr>
        <p:spPr>
          <a:xfrm>
            <a:off x="2971801" y="1899163"/>
            <a:ext cx="266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800" dirty="0"/>
              <a:t>FASTA File</a:t>
            </a:r>
            <a:endParaRPr lang="en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6FB5A-9F1D-DA48-AC20-A259B14CA63B}"/>
              </a:ext>
            </a:extLst>
          </p:cNvPr>
          <p:cNvSpPr txBox="1"/>
          <p:nvPr/>
        </p:nvSpPr>
        <p:spPr>
          <a:xfrm>
            <a:off x="12344400" y="1945330"/>
            <a:ext cx="320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800" dirty="0"/>
              <a:t>FASTQ File</a:t>
            </a:r>
            <a:endParaRPr lang="en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B6DFB-900B-AC40-B517-6809FC4F63D7}"/>
              </a:ext>
            </a:extLst>
          </p:cNvPr>
          <p:cNvSpPr/>
          <p:nvPr/>
        </p:nvSpPr>
        <p:spPr>
          <a:xfrm>
            <a:off x="9525000" y="37719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AAA227-7F29-AB4A-88D7-CF74D53A9294}"/>
              </a:ext>
            </a:extLst>
          </p:cNvPr>
          <p:cNvSpPr/>
          <p:nvPr/>
        </p:nvSpPr>
        <p:spPr>
          <a:xfrm>
            <a:off x="9514860" y="5809706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1B502-3B6B-814A-9EC3-ED30694B37C4}"/>
              </a:ext>
            </a:extLst>
          </p:cNvPr>
          <p:cNvSpPr/>
          <p:nvPr/>
        </p:nvSpPr>
        <p:spPr>
          <a:xfrm>
            <a:off x="609600" y="3086100"/>
            <a:ext cx="79505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DD6BF-1921-C040-BD94-EF44B38803C7}"/>
              </a:ext>
            </a:extLst>
          </p:cNvPr>
          <p:cNvSpPr/>
          <p:nvPr/>
        </p:nvSpPr>
        <p:spPr>
          <a:xfrm>
            <a:off x="9565711" y="3009900"/>
            <a:ext cx="79505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8152E8-8B0B-894F-A2E0-2498C508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24901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1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61AF2F-7BDF-4397-9A64-DE9731A5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04" y="2096782"/>
            <a:ext cx="6035040" cy="1441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ASCII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994908 w 4882642"/>
              <a:gd name="connsiteY3" fmla="*/ 0 h 27432"/>
              <a:gd name="connsiteX4" fmla="*/ 2643602 w 4882642"/>
              <a:gd name="connsiteY4" fmla="*/ 0 h 27432"/>
              <a:gd name="connsiteX5" fmla="*/ 3292296 w 4882642"/>
              <a:gd name="connsiteY5" fmla="*/ 0 h 27432"/>
              <a:gd name="connsiteX6" fmla="*/ 4087469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282775 w 4882642"/>
              <a:gd name="connsiteY9" fmla="*/ 27432 h 27432"/>
              <a:gd name="connsiteX10" fmla="*/ 3585254 w 4882642"/>
              <a:gd name="connsiteY10" fmla="*/ 27432 h 27432"/>
              <a:gd name="connsiteX11" fmla="*/ 2887734 w 4882642"/>
              <a:gd name="connsiteY11" fmla="*/ 27432 h 27432"/>
              <a:gd name="connsiteX12" fmla="*/ 2239040 w 4882642"/>
              <a:gd name="connsiteY12" fmla="*/ 27432 h 27432"/>
              <a:gd name="connsiteX13" fmla="*/ 1443867 w 4882642"/>
              <a:gd name="connsiteY13" fmla="*/ 27432 h 27432"/>
              <a:gd name="connsiteX14" fmla="*/ 648694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2422" y="50852"/>
                  <a:pt x="501396" y="-20227"/>
                  <a:pt x="648694" y="0"/>
                </a:cubicBezTo>
                <a:cubicBezTo>
                  <a:pt x="799812" y="38507"/>
                  <a:pt x="959489" y="-800"/>
                  <a:pt x="1199735" y="0"/>
                </a:cubicBezTo>
                <a:cubicBezTo>
                  <a:pt x="1414420" y="17294"/>
                  <a:pt x="1508747" y="1527"/>
                  <a:pt x="1799602" y="0"/>
                </a:cubicBezTo>
                <a:cubicBezTo>
                  <a:pt x="2066440" y="-1017"/>
                  <a:pt x="2195650" y="32589"/>
                  <a:pt x="2545949" y="0"/>
                </a:cubicBezTo>
                <a:cubicBezTo>
                  <a:pt x="2873794" y="-31645"/>
                  <a:pt x="2929952" y="-3485"/>
                  <a:pt x="3194643" y="0"/>
                </a:cubicBezTo>
                <a:cubicBezTo>
                  <a:pt x="3454854" y="13507"/>
                  <a:pt x="3583403" y="-37677"/>
                  <a:pt x="3794510" y="0"/>
                </a:cubicBezTo>
                <a:cubicBezTo>
                  <a:pt x="4006689" y="30598"/>
                  <a:pt x="4340446" y="-94541"/>
                  <a:pt x="4882642" y="0"/>
                </a:cubicBezTo>
                <a:cubicBezTo>
                  <a:pt x="4881830" y="8405"/>
                  <a:pt x="4881054" y="21756"/>
                  <a:pt x="4882642" y="27432"/>
                </a:cubicBezTo>
                <a:cubicBezTo>
                  <a:pt x="4602011" y="27736"/>
                  <a:pt x="4385273" y="27792"/>
                  <a:pt x="4185122" y="27432"/>
                </a:cubicBezTo>
                <a:cubicBezTo>
                  <a:pt x="4006416" y="-24290"/>
                  <a:pt x="3836508" y="36434"/>
                  <a:pt x="3585254" y="27432"/>
                </a:cubicBezTo>
                <a:cubicBezTo>
                  <a:pt x="3336147" y="759"/>
                  <a:pt x="3187969" y="-5198"/>
                  <a:pt x="2790081" y="27432"/>
                </a:cubicBezTo>
                <a:cubicBezTo>
                  <a:pt x="2412999" y="38696"/>
                  <a:pt x="2457514" y="16798"/>
                  <a:pt x="2141387" y="27432"/>
                </a:cubicBezTo>
                <a:cubicBezTo>
                  <a:pt x="1838990" y="46054"/>
                  <a:pt x="1771634" y="27462"/>
                  <a:pt x="1590346" y="27432"/>
                </a:cubicBezTo>
                <a:cubicBezTo>
                  <a:pt x="1444790" y="48064"/>
                  <a:pt x="1195028" y="1250"/>
                  <a:pt x="844000" y="27432"/>
                </a:cubicBezTo>
                <a:cubicBezTo>
                  <a:pt x="493299" y="36516"/>
                  <a:pt x="334969" y="15761"/>
                  <a:pt x="0" y="27432"/>
                </a:cubicBezTo>
                <a:cubicBezTo>
                  <a:pt x="-476" y="15539"/>
                  <a:pt x="-411" y="9181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53027" y="23111"/>
                  <a:pt x="491193" y="-9736"/>
                  <a:pt x="648694" y="0"/>
                </a:cubicBezTo>
                <a:cubicBezTo>
                  <a:pt x="774418" y="32734"/>
                  <a:pt x="1004421" y="15443"/>
                  <a:pt x="1199735" y="0"/>
                </a:cubicBezTo>
                <a:cubicBezTo>
                  <a:pt x="1414066" y="-19237"/>
                  <a:pt x="1745615" y="-11843"/>
                  <a:pt x="1994908" y="0"/>
                </a:cubicBezTo>
                <a:cubicBezTo>
                  <a:pt x="2228376" y="-7139"/>
                  <a:pt x="2371916" y="44711"/>
                  <a:pt x="2643602" y="0"/>
                </a:cubicBezTo>
                <a:cubicBezTo>
                  <a:pt x="2914314" y="-21888"/>
                  <a:pt x="3044662" y="1137"/>
                  <a:pt x="3292296" y="0"/>
                </a:cubicBezTo>
                <a:cubicBezTo>
                  <a:pt x="3560253" y="4721"/>
                  <a:pt x="3901562" y="8014"/>
                  <a:pt x="4087469" y="0"/>
                </a:cubicBezTo>
                <a:cubicBezTo>
                  <a:pt x="4275340" y="-4038"/>
                  <a:pt x="4487843" y="-21532"/>
                  <a:pt x="4882642" y="0"/>
                </a:cubicBezTo>
                <a:cubicBezTo>
                  <a:pt x="4883146" y="9145"/>
                  <a:pt x="4884401" y="18278"/>
                  <a:pt x="4882642" y="27432"/>
                </a:cubicBezTo>
                <a:cubicBezTo>
                  <a:pt x="4640452" y="55312"/>
                  <a:pt x="4469276" y="12389"/>
                  <a:pt x="4282775" y="27432"/>
                </a:cubicBezTo>
                <a:cubicBezTo>
                  <a:pt x="4127518" y="7175"/>
                  <a:pt x="3830432" y="34045"/>
                  <a:pt x="3585254" y="27432"/>
                </a:cubicBezTo>
                <a:cubicBezTo>
                  <a:pt x="3397964" y="-19363"/>
                  <a:pt x="3088373" y="27783"/>
                  <a:pt x="2887734" y="27432"/>
                </a:cubicBezTo>
                <a:cubicBezTo>
                  <a:pt x="2686715" y="33491"/>
                  <a:pt x="2471858" y="-15874"/>
                  <a:pt x="2239040" y="27432"/>
                </a:cubicBezTo>
                <a:cubicBezTo>
                  <a:pt x="2010727" y="69105"/>
                  <a:pt x="1750352" y="75633"/>
                  <a:pt x="1443867" y="27432"/>
                </a:cubicBezTo>
                <a:cubicBezTo>
                  <a:pt x="1059802" y="3232"/>
                  <a:pt x="850219" y="23727"/>
                  <a:pt x="648694" y="27432"/>
                </a:cubicBezTo>
                <a:cubicBezTo>
                  <a:pt x="414440" y="23153"/>
                  <a:pt x="304476" y="56600"/>
                  <a:pt x="0" y="27432"/>
                </a:cubicBezTo>
                <a:cubicBezTo>
                  <a:pt x="-736" y="17315"/>
                  <a:pt x="432" y="6508"/>
                  <a:pt x="0" y="0"/>
                </a:cubicBezTo>
                <a:close/>
              </a:path>
              <a:path w="4882642" h="27432" fill="none" stroke="0" extrusionOk="0">
                <a:moveTo>
                  <a:pt x="0" y="0"/>
                </a:moveTo>
                <a:cubicBezTo>
                  <a:pt x="278307" y="12359"/>
                  <a:pt x="458140" y="1341"/>
                  <a:pt x="648694" y="0"/>
                </a:cubicBezTo>
                <a:cubicBezTo>
                  <a:pt x="837654" y="9322"/>
                  <a:pt x="968082" y="-1784"/>
                  <a:pt x="1199735" y="0"/>
                </a:cubicBezTo>
                <a:cubicBezTo>
                  <a:pt x="1403481" y="5976"/>
                  <a:pt x="1529540" y="18391"/>
                  <a:pt x="1799602" y="0"/>
                </a:cubicBezTo>
                <a:cubicBezTo>
                  <a:pt x="2060949" y="10650"/>
                  <a:pt x="2230517" y="38632"/>
                  <a:pt x="2545949" y="0"/>
                </a:cubicBezTo>
                <a:cubicBezTo>
                  <a:pt x="2872552" y="-33837"/>
                  <a:pt x="2933189" y="-11123"/>
                  <a:pt x="3194643" y="0"/>
                </a:cubicBezTo>
                <a:cubicBezTo>
                  <a:pt x="3425833" y="1576"/>
                  <a:pt x="3570403" y="-8842"/>
                  <a:pt x="3794510" y="0"/>
                </a:cubicBezTo>
                <a:cubicBezTo>
                  <a:pt x="3994857" y="-4870"/>
                  <a:pt x="4333504" y="-26345"/>
                  <a:pt x="4882642" y="0"/>
                </a:cubicBezTo>
                <a:cubicBezTo>
                  <a:pt x="4882085" y="8537"/>
                  <a:pt x="4883564" y="21849"/>
                  <a:pt x="4882642" y="27432"/>
                </a:cubicBezTo>
                <a:cubicBezTo>
                  <a:pt x="4562314" y="-173"/>
                  <a:pt x="4430982" y="86245"/>
                  <a:pt x="4185122" y="27432"/>
                </a:cubicBezTo>
                <a:cubicBezTo>
                  <a:pt x="3986202" y="13896"/>
                  <a:pt x="3828751" y="61605"/>
                  <a:pt x="3585254" y="27432"/>
                </a:cubicBezTo>
                <a:cubicBezTo>
                  <a:pt x="3360279" y="30319"/>
                  <a:pt x="3187249" y="44608"/>
                  <a:pt x="2790081" y="27432"/>
                </a:cubicBezTo>
                <a:cubicBezTo>
                  <a:pt x="2423355" y="30305"/>
                  <a:pt x="2455688" y="-1923"/>
                  <a:pt x="2141387" y="27432"/>
                </a:cubicBezTo>
                <a:cubicBezTo>
                  <a:pt x="1826188" y="48501"/>
                  <a:pt x="1763258" y="10227"/>
                  <a:pt x="1590346" y="27432"/>
                </a:cubicBezTo>
                <a:cubicBezTo>
                  <a:pt x="1376289" y="34931"/>
                  <a:pt x="1198242" y="14277"/>
                  <a:pt x="844000" y="27432"/>
                </a:cubicBezTo>
                <a:cubicBezTo>
                  <a:pt x="489390" y="13107"/>
                  <a:pt x="304080" y="13295"/>
                  <a:pt x="0" y="27432"/>
                </a:cubicBezTo>
                <a:cubicBezTo>
                  <a:pt x="-1508" y="15815"/>
                  <a:pt x="-177" y="81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063F789-C01C-4258-A895-10B3EB702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To know the quality value for each base &gt; the letter in the ASCII code and subtract by 33. </a:t>
            </a:r>
          </a:p>
        </p:txBody>
      </p:sp>
      <p:pic>
        <p:nvPicPr>
          <p:cNvPr id="7" name="Imagem 6" descr="ascii-0-127.png">
            <a:extLst>
              <a:ext uri="{FF2B5EF4-FFF2-40B4-BE49-F238E27FC236}">
                <a16:creationId xmlns:a16="http://schemas.microsoft.com/office/drawing/2014/main" id="{43DA1328-F9DE-4B71-A96F-376ADF8A7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981444" y="1389367"/>
            <a:ext cx="10355580" cy="7508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574D9-060D-BA49-8938-F92A82F0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8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FE61A490-3979-4C7C-92D4-841040B26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991" y="1751176"/>
            <a:ext cx="15316200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The ASCII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67,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replace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it for 33;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Phred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qualiy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= 34; </a:t>
            </a:r>
            <a:r>
              <a:rPr lang="pt-BR" sz="3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(67 – 33 = 34)</a:t>
            </a:r>
          </a:p>
          <a:p>
            <a:pPr algn="just">
              <a:defRPr/>
            </a:pPr>
            <a:endParaRPr lang="pt-BR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pt-BR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@SEQ_ID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GATTTGGGGTTCAAAGCAGTATCGATCAAATAGTCAACTCACAG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C''*((((***+))%%%++)(%%%%).1***-+*''))**55CCF&gt;&gt;&gt;&gt;&gt;&gt;CCCCCC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34''*((((***+))%%%++)(%%%%).1***-+*''))**553434F&gt;&gt;&gt;&gt;&gt;&gt;343434343434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17FE1-F551-CC46-847A-02E2EEA5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84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F7FFD8-C32E-4107-BEA6-1571850C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D9D7B-7CB9-D148-B9B2-970AAA53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5637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484E7F-C786-4845-816E-EB5E0CF3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4A721-03C3-8941-A116-C17EBF05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5741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2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0" y="-7"/>
            <a:ext cx="18289723" cy="3300095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A9ACCBE-EF57-4A2F-AF8C-3839E7C33ECA}"/>
              </a:ext>
            </a:extLst>
          </p:cNvPr>
          <p:cNvSpPr txBox="1">
            <a:spLocks/>
          </p:cNvSpPr>
          <p:nvPr/>
        </p:nvSpPr>
        <p:spPr>
          <a:xfrm>
            <a:off x="1705554" y="822960"/>
            <a:ext cx="8886246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Mapping vs Assembly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460EB62-22CB-4233-BDB1-FC5FCC8AA0C2}"/>
              </a:ext>
            </a:extLst>
          </p:cNvPr>
          <p:cNvSpPr/>
          <p:nvPr/>
        </p:nvSpPr>
        <p:spPr>
          <a:xfrm>
            <a:off x="5105400" y="5524500"/>
            <a:ext cx="7772400" cy="330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I G N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| |   | | | |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L I G A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8DE8FC-2238-4513-B196-4E5360CB6C2B}"/>
              </a:ext>
            </a:extLst>
          </p:cNvPr>
          <p:cNvSpPr txBox="1"/>
          <p:nvPr/>
        </p:nvSpPr>
        <p:spPr>
          <a:xfrm>
            <a:off x="1828800" y="3577823"/>
            <a:ext cx="119634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ALIGNMENT: Comparing two or more sequencies by characters or patterns in the same order.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E5000A-D9F0-E643-BBAB-883BE1A1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45668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7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951DD49-BFF9-42F9-9207-FC208BFE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37076B08-F102-4FDD-8959-7EED112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DDD26A4-D1A4-47AB-97B3-7F9EC704F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7A5D474-1FBF-4791-BF9D-E4DBEC36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D30D423-C2E2-4BA4-9472-3D1AE210EC3E}"/>
              </a:ext>
            </a:extLst>
          </p:cNvPr>
          <p:cNvSpPr txBox="1">
            <a:spLocks/>
          </p:cNvSpPr>
          <p:nvPr/>
        </p:nvSpPr>
        <p:spPr bwMode="auto">
          <a:xfrm>
            <a:off x="4450695" y="932642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pt-BR" sz="4000" b="1" kern="0" dirty="0" err="1"/>
              <a:t>Sequencing</a:t>
            </a:r>
            <a:r>
              <a:rPr lang="pt-BR" sz="4000" b="1" kern="0" dirty="0"/>
              <a:t> Technologies (</a:t>
            </a:r>
            <a:r>
              <a:rPr lang="pt-BR" sz="4000" b="1" kern="0" dirty="0" err="1"/>
              <a:t>Long</a:t>
            </a:r>
            <a:r>
              <a:rPr lang="pt-BR" sz="4000" b="1" kern="0" dirty="0"/>
              <a:t> </a:t>
            </a:r>
            <a:r>
              <a:rPr lang="pt-BR" sz="4000" b="1" kern="0" dirty="0" err="1"/>
              <a:t>reads</a:t>
            </a:r>
            <a:r>
              <a:rPr lang="pt-BR" sz="4000" b="1" kern="0" dirty="0"/>
              <a:t>)</a:t>
            </a:r>
          </a:p>
        </p:txBody>
      </p:sp>
      <p:sp>
        <p:nvSpPr>
          <p:cNvPr id="7" name="Retângulo 46">
            <a:extLst>
              <a:ext uri="{FF2B5EF4-FFF2-40B4-BE49-F238E27FC236}">
                <a16:creationId xmlns:a16="http://schemas.microsoft.com/office/drawing/2014/main" id="{EC929E23-6A84-4A57-BF0B-BA6F5BC2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704" y="2750884"/>
            <a:ext cx="41429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Pacific Biosciences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Gb/Sequencing</a:t>
            </a:r>
          </a:p>
        </p:txBody>
      </p:sp>
      <p:sp>
        <p:nvSpPr>
          <p:cNvPr id="8" name="Retângulo 46">
            <a:extLst>
              <a:ext uri="{FF2B5EF4-FFF2-40B4-BE49-F238E27FC236}">
                <a16:creationId xmlns:a16="http://schemas.microsoft.com/office/drawing/2014/main" id="{B7B39369-C2B2-40FD-B7E8-C2C6307D6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2935549"/>
            <a:ext cx="48087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Long Fragments: 10 – 15 kb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Max: 40 Kb</a:t>
            </a:r>
          </a:p>
        </p:txBody>
      </p:sp>
      <p:pic>
        <p:nvPicPr>
          <p:cNvPr id="9" name="Imagem 8" descr="PacBio_RSII.jpg">
            <a:extLst>
              <a:ext uri="{FF2B5EF4-FFF2-40B4-BE49-F238E27FC236}">
                <a16:creationId xmlns:a16="http://schemas.microsoft.com/office/drawing/2014/main" id="{503DECE2-63AD-4030-BEC6-0E12AE171EB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2464" y="2750884"/>
            <a:ext cx="1738457" cy="1538271"/>
          </a:xfrm>
          <a:prstGeom prst="rect">
            <a:avLst/>
          </a:prstGeom>
        </p:spPr>
      </p:pic>
      <p:pic>
        <p:nvPicPr>
          <p:cNvPr id="10" name="Picture 4" descr="Image result for nanopore ">
            <a:extLst>
              <a:ext uri="{FF2B5EF4-FFF2-40B4-BE49-F238E27FC236}">
                <a16:creationId xmlns:a16="http://schemas.microsoft.com/office/drawing/2014/main" id="{03B1E4E1-3F91-4130-8030-DB39270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0344" y="6729234"/>
            <a:ext cx="4279104" cy="2625124"/>
          </a:xfrm>
          <a:prstGeom prst="rect">
            <a:avLst/>
          </a:prstGeom>
          <a:noFill/>
        </p:spPr>
      </p:pic>
      <p:pic>
        <p:nvPicPr>
          <p:cNvPr id="11" name="Picture 6" descr="http://lab.loman.net/images/2017-03-10-read-lengths.png">
            <a:extLst>
              <a:ext uri="{FF2B5EF4-FFF2-40B4-BE49-F238E27FC236}">
                <a16:creationId xmlns:a16="http://schemas.microsoft.com/office/drawing/2014/main" id="{474F3DB9-4F45-469D-A9F3-7A56DE37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82400" y="6625036"/>
            <a:ext cx="4191000" cy="2585524"/>
          </a:xfrm>
          <a:prstGeom prst="rect">
            <a:avLst/>
          </a:prstGeom>
          <a:noFill/>
        </p:spPr>
      </p:pic>
      <p:sp>
        <p:nvSpPr>
          <p:cNvPr id="12" name="Retângulo 46">
            <a:extLst>
              <a:ext uri="{FF2B5EF4-FFF2-40B4-BE49-F238E27FC236}">
                <a16:creationId xmlns:a16="http://schemas.microsoft.com/office/drawing/2014/main" id="{571FCEB5-36B0-4B94-BD8C-5E851CF2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43335"/>
            <a:ext cx="35617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NanoPore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– 20 Gb/Sequencing</a:t>
            </a:r>
          </a:p>
        </p:txBody>
      </p:sp>
      <p:pic>
        <p:nvPicPr>
          <p:cNvPr id="13" name="Picture 8" descr="Image result for minion nanopore">
            <a:extLst>
              <a:ext uri="{FF2B5EF4-FFF2-40B4-BE49-F238E27FC236}">
                <a16:creationId xmlns:a16="http://schemas.microsoft.com/office/drawing/2014/main" id="{860D0AA1-160B-40AB-8418-2F3F680C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98449" y="4479076"/>
            <a:ext cx="2947927" cy="1463964"/>
          </a:xfrm>
          <a:prstGeom prst="rect">
            <a:avLst/>
          </a:prstGeom>
          <a:noFill/>
        </p:spPr>
      </p:pic>
      <p:sp>
        <p:nvSpPr>
          <p:cNvPr id="14" name="Retângulo 46">
            <a:extLst>
              <a:ext uri="{FF2B5EF4-FFF2-40B4-BE49-F238E27FC236}">
                <a16:creationId xmlns:a16="http://schemas.microsoft.com/office/drawing/2014/main" id="{BB81FD7B-5D41-49D1-8B85-D586360B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0" y="4728000"/>
            <a:ext cx="53421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Long Fragments : 50 – 100kb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Max: 800 Kb</a:t>
            </a:r>
          </a:p>
        </p:txBody>
      </p:sp>
      <p:pic>
        <p:nvPicPr>
          <p:cNvPr id="15" name="Picture 10" descr="Image result for nanopore">
            <a:extLst>
              <a:ext uri="{FF2B5EF4-FFF2-40B4-BE49-F238E27FC236}">
                <a16:creationId xmlns:a16="http://schemas.microsoft.com/office/drawing/2014/main" id="{7FD39C42-0F58-4BCF-A2E0-C4640215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09902" y="6648420"/>
            <a:ext cx="3733800" cy="2687516"/>
          </a:xfrm>
          <a:prstGeom prst="rect">
            <a:avLst/>
          </a:prstGeom>
          <a:noFill/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2428F3-2994-524D-B033-0DC57B5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3202" y="95507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4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Espaço Reservado para Conteúdo 8">
            <a:extLst>
              <a:ext uri="{FF2B5EF4-FFF2-40B4-BE49-F238E27FC236}">
                <a16:creationId xmlns:a16="http://schemas.microsoft.com/office/drawing/2014/main" id="{EC89213E-1104-49CC-9966-36F50F01059D}"/>
              </a:ext>
            </a:extLst>
          </p:cNvPr>
          <p:cNvSpPr txBox="1">
            <a:spLocks/>
          </p:cNvSpPr>
          <p:nvPr/>
        </p:nvSpPr>
        <p:spPr>
          <a:xfrm>
            <a:off x="10086109" y="1642255"/>
            <a:ext cx="6858000" cy="20180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/>
              <a:t>Mapping:</a:t>
            </a:r>
          </a:p>
          <a:p>
            <a:pPr lvl="1" algn="just"/>
            <a:r>
              <a:rPr lang="en-US" sz="3600" dirty="0"/>
              <a:t>Solve the puzzle </a:t>
            </a:r>
            <a:r>
              <a:rPr lang="en-US" sz="3600" b="1" dirty="0"/>
              <a:t>WITH</a:t>
            </a:r>
            <a:r>
              <a:rPr lang="en-US" sz="3600" dirty="0"/>
              <a:t> a reference.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id="{2B2CC2EE-4880-4932-87F5-38F29F37840C}"/>
              </a:ext>
            </a:extLst>
          </p:cNvPr>
          <p:cNvSpPr txBox="1">
            <a:spLocks/>
          </p:cNvSpPr>
          <p:nvPr/>
        </p:nvSpPr>
        <p:spPr>
          <a:xfrm>
            <a:off x="694370" y="1712956"/>
            <a:ext cx="7315200" cy="206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Assembly:</a:t>
            </a:r>
          </a:p>
          <a:p>
            <a:pPr lvl="1" algn="just"/>
            <a:r>
              <a:rPr lang="en-US" sz="4000" dirty="0"/>
              <a:t>Solve the puzzle </a:t>
            </a:r>
            <a:r>
              <a:rPr lang="en-US" sz="4000" b="1" dirty="0"/>
              <a:t>WITHOUT</a:t>
            </a:r>
            <a:r>
              <a:rPr lang="en-US" sz="4000" dirty="0"/>
              <a:t> a reference.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A92309-51EE-46BC-96B9-FED61D04F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618" y="3916357"/>
            <a:ext cx="8271491" cy="17915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3C61D6-7749-420E-AD37-98255DC97F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275" y="5707057"/>
            <a:ext cx="3970713" cy="2315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CFBE634-68B9-4707-83CB-3FCF78010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014" y="5707058"/>
            <a:ext cx="4309095" cy="2315636"/>
          </a:xfrm>
          <a:prstGeom prst="rect">
            <a:avLst/>
          </a:prstGeom>
        </p:spPr>
      </p:pic>
      <p:pic>
        <p:nvPicPr>
          <p:cNvPr id="12" name="Gráfico 11" descr="Mapa do tesouro estrutura de tópicos">
            <a:extLst>
              <a:ext uri="{FF2B5EF4-FFF2-40B4-BE49-F238E27FC236}">
                <a16:creationId xmlns:a16="http://schemas.microsoft.com/office/drawing/2014/main" id="{E2B910CD-5E47-4CE0-9427-A5112B2A57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35200" y="3203072"/>
            <a:ext cx="914400" cy="914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0DBC58-5A28-2444-A988-6D8060F1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1585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3F6783-81FF-407D-B43B-7D26EB40B3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8187" y="650128"/>
            <a:ext cx="13071625" cy="898674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CF8A9-88C2-C842-941A-D428B9E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74127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4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28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083138-462F-4E4C-8900-E7CF090E451D}"/>
              </a:ext>
            </a:extLst>
          </p:cNvPr>
          <p:cNvSpPr txBox="1">
            <a:spLocks/>
          </p:cNvSpPr>
          <p:nvPr/>
        </p:nvSpPr>
        <p:spPr>
          <a:xfrm>
            <a:off x="960120" y="4059936"/>
            <a:ext cx="10341864" cy="522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Tophat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HISAT2;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STAR;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Bowtie2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bwa-mem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178EC-62C6-4D56-984C-682C75EA7681}"/>
              </a:ext>
            </a:extLst>
          </p:cNvPr>
          <p:cNvSpPr txBox="1"/>
          <p:nvPr/>
        </p:nvSpPr>
        <p:spPr>
          <a:xfrm>
            <a:off x="1363067" y="2735234"/>
            <a:ext cx="2626408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</a:pPr>
            <a:r>
              <a:rPr lang="en-US" sz="4400" dirty="0"/>
              <a:t>Aligners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854F-B493-864A-970C-E938F93E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6807" y="954547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40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647E0C-3ACB-40F7-9416-CB7BC1D64832}"/>
              </a:ext>
            </a:extLst>
          </p:cNvPr>
          <p:cNvSpPr txBox="1">
            <a:spLocks/>
          </p:cNvSpPr>
          <p:nvPr/>
        </p:nvSpPr>
        <p:spPr>
          <a:xfrm>
            <a:off x="6324600" y="991240"/>
            <a:ext cx="7690866" cy="11794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Reads Counting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0DEB62-7A7C-43E3-895F-2BC3923ABE34}"/>
              </a:ext>
            </a:extLst>
          </p:cNvPr>
          <p:cNvSpPr/>
          <p:nvPr/>
        </p:nvSpPr>
        <p:spPr>
          <a:xfrm>
            <a:off x="2643378" y="3238500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more you can count, the better the measure of copy number will be, even for rare transcripts in a population.</a:t>
            </a:r>
            <a:endParaRPr lang="pt-BR" sz="36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8D60A21-7EA3-4E32-9ACA-1BDDA047DB5C}"/>
              </a:ext>
            </a:extLst>
          </p:cNvPr>
          <p:cNvSpPr/>
          <p:nvPr/>
        </p:nvSpPr>
        <p:spPr>
          <a:xfrm>
            <a:off x="2607036" y="4762500"/>
            <a:ext cx="13242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Most RNA-seq techniques deal with count data. Reads are mapped to a reference genome. Transcripts are detected and the number of reads that map to a transcript (or gene) is counted.</a:t>
            </a:r>
            <a:endParaRPr lang="pt-BR" sz="3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4F1E23E-A1A0-414A-8150-436E6908C587}"/>
              </a:ext>
            </a:extLst>
          </p:cNvPr>
          <p:cNvSpPr/>
          <p:nvPr/>
        </p:nvSpPr>
        <p:spPr>
          <a:xfrm>
            <a:off x="2585934" y="6840497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counted reads from a transcript are approximately proportional to the length of the gene and the abundance of the transcript.</a:t>
            </a:r>
            <a:endParaRPr lang="pt-BR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1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6C72D42-609C-B048-9504-645DE2A5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51" y="1371600"/>
            <a:ext cx="7292598" cy="7453228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19A8EF-CF20-9543-91A7-772EAD54C217}"/>
              </a:ext>
            </a:extLst>
          </p:cNvPr>
          <p:cNvSpPr txBox="1"/>
          <p:nvPr/>
        </p:nvSpPr>
        <p:spPr>
          <a:xfrm>
            <a:off x="5354970" y="8853556"/>
            <a:ext cx="516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https://htseq.readthedocs.io/en/master/count.html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B0308-8087-8B43-AAAE-0D3D4396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5723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63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5E8347-F4BD-4232-A8A9-268767944A8A}"/>
              </a:ext>
            </a:extLst>
          </p:cNvPr>
          <p:cNvSpPr txBox="1"/>
          <p:nvPr/>
        </p:nvSpPr>
        <p:spPr>
          <a:xfrm>
            <a:off x="503857" y="3932976"/>
            <a:ext cx="6582622" cy="193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Reads Counter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CE70487-33F1-4736-94C5-AFC0A3991DFD}"/>
              </a:ext>
            </a:extLst>
          </p:cNvPr>
          <p:cNvSpPr txBox="1">
            <a:spLocks/>
          </p:cNvSpPr>
          <p:nvPr/>
        </p:nvSpPr>
        <p:spPr>
          <a:xfrm>
            <a:off x="7590336" y="2719117"/>
            <a:ext cx="3740373" cy="4365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STAR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HT-</a:t>
            </a:r>
            <a:r>
              <a:rPr lang="en-US" sz="3300" dirty="0" err="1"/>
              <a:t>SeqCounts</a:t>
            </a:r>
            <a:endParaRPr lang="en-US" sz="33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 err="1"/>
              <a:t>FeatureCounts</a:t>
            </a:r>
            <a:endParaRPr lang="en-US" sz="33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FB51A-57E5-6542-8418-D1BF5662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3536" y="943844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0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647E0C-3ACB-40F7-9416-CB7BC1D64832}"/>
              </a:ext>
            </a:extLst>
          </p:cNvPr>
          <p:cNvSpPr txBox="1">
            <a:spLocks/>
          </p:cNvSpPr>
          <p:nvPr/>
        </p:nvSpPr>
        <p:spPr>
          <a:xfrm>
            <a:off x="5624523" y="982971"/>
            <a:ext cx="7690866" cy="11794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Application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0DEB62-7A7C-43E3-895F-2BC3923ABE34}"/>
              </a:ext>
            </a:extLst>
          </p:cNvPr>
          <p:cNvSpPr/>
          <p:nvPr/>
        </p:nvSpPr>
        <p:spPr>
          <a:xfrm>
            <a:off x="2643378" y="3238500"/>
            <a:ext cx="132425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Association Studies;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Assembling new reference genomes;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Population;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Breed;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Pangenome</a:t>
            </a:r>
            <a:r>
              <a:rPr lang="pt-BR" sz="3600" dirty="0"/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Improving gene annotation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37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A7905-2450-2475-0AB7-86D33B6322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560491"/>
            <a:ext cx="8646100" cy="4089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BD3BA-7116-69C6-C78C-54645862DA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121" y="4641441"/>
            <a:ext cx="8176626" cy="5409152"/>
          </a:xfrm>
          <a:prstGeom prst="rect">
            <a:avLst/>
          </a:prstGeom>
        </p:spPr>
      </p:pic>
      <p:sp>
        <p:nvSpPr>
          <p:cNvPr id="9" name="Retângulo 13">
            <a:extLst>
              <a:ext uri="{FF2B5EF4-FFF2-40B4-BE49-F238E27FC236}">
                <a16:creationId xmlns:a16="http://schemas.microsoft.com/office/drawing/2014/main" id="{615F1CB0-0F59-2500-2792-7D8211A38457}"/>
              </a:ext>
            </a:extLst>
          </p:cNvPr>
          <p:cNvSpPr/>
          <p:nvPr/>
        </p:nvSpPr>
        <p:spPr>
          <a:xfrm>
            <a:off x="1371600" y="5837456"/>
            <a:ext cx="7576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 dirty="0"/>
              <a:t>Data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Genotypes;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Phenotypes;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DNA-Seq;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RNA-Seq;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err="1"/>
              <a:t>ChIP</a:t>
            </a:r>
            <a:r>
              <a:rPr lang="en-US" sz="3600" dirty="0"/>
              <a:t>-Seq;</a:t>
            </a:r>
          </a:p>
        </p:txBody>
      </p:sp>
    </p:spTree>
    <p:extLst>
      <p:ext uri="{BB962C8B-B14F-4D97-AF65-F5344CB8AC3E}">
        <p14:creationId xmlns:p14="http://schemas.microsoft.com/office/powerpoint/2010/main" val="61872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4F2551-35E9-3BE4-113E-A0A79C180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2292" y="534114"/>
            <a:ext cx="9401908" cy="4894626"/>
          </a:xfrm>
          <a:prstGeom prst="rect">
            <a:avLst/>
          </a:prstGeom>
        </p:spPr>
      </p:pic>
      <p:sp>
        <p:nvSpPr>
          <p:cNvPr id="17" name="Retângulo 13">
            <a:extLst>
              <a:ext uri="{FF2B5EF4-FFF2-40B4-BE49-F238E27FC236}">
                <a16:creationId xmlns:a16="http://schemas.microsoft.com/office/drawing/2014/main" id="{1B00886E-DAC7-C243-FA77-70489C648DDA}"/>
              </a:ext>
            </a:extLst>
          </p:cNvPr>
          <p:cNvSpPr/>
          <p:nvPr/>
        </p:nvSpPr>
        <p:spPr>
          <a:xfrm>
            <a:off x="1371600" y="6148994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0" i="0" dirty="0">
                <a:effectLst/>
              </a:rPr>
              <a:t>A cattle pangenome representation was created based on the genome sequences of 898 cattle representing 57 breeds.</a:t>
            </a:r>
            <a:endParaRPr lang="en-BR" sz="3600" dirty="0"/>
          </a:p>
        </p:txBody>
      </p:sp>
    </p:spTree>
    <p:extLst>
      <p:ext uri="{BB962C8B-B14F-4D97-AF65-F5344CB8AC3E}">
        <p14:creationId xmlns:p14="http://schemas.microsoft.com/office/powerpoint/2010/main" val="2874964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2930F-F25F-53F1-31B4-A47DF69F0E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54" y="746885"/>
            <a:ext cx="7772400" cy="2707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8C8CA-D317-06C1-1BBD-70427A6BE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6754" y="2435563"/>
            <a:ext cx="8471708" cy="270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327DB-C247-0EFB-7A50-2E7553FCCB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4354" y="4342385"/>
            <a:ext cx="7772400" cy="2832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FC1068-6872-C713-5378-98DAB7B12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1923" y="5758667"/>
            <a:ext cx="7772400" cy="28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2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hlinkClick r:id="rId2" tooltip="Cost per genome data - 2021"/>
            <a:extLst>
              <a:ext uri="{FF2B5EF4-FFF2-40B4-BE49-F238E27FC236}">
                <a16:creationId xmlns:a16="http://schemas.microsoft.com/office/drawing/2014/main" id="{291C6813-E092-DEB9-4740-013AE7F3A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09CC0-5A3F-0544-85FD-B940F48D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7DDA158-6F4E-45D5-9E4B-1FAB6DC1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94147828-3D0A-43FC-9592-25358FA41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B46630C0-82EB-46BE-9FA8-1DCE02213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4DA3A1C-280B-4A90-BEB2-597C2A2E4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94E11-7C8A-5CE7-2ADC-78FB65F51FB9}"/>
              </a:ext>
            </a:extLst>
          </p:cNvPr>
          <p:cNvSpPr txBox="1"/>
          <p:nvPr/>
        </p:nvSpPr>
        <p:spPr>
          <a:xfrm>
            <a:off x="1674114" y="976835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 per genome data - 2021</a:t>
            </a:r>
            <a:endParaRPr lang="en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976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5BCC6CB-0CDE-5D10-3BEF-1917BFB719C7}"/>
              </a:ext>
            </a:extLst>
          </p:cNvPr>
          <p:cNvSpPr txBox="1">
            <a:spLocks/>
          </p:cNvSpPr>
          <p:nvPr/>
        </p:nvSpPr>
        <p:spPr>
          <a:xfrm>
            <a:off x="2743200" y="982971"/>
            <a:ext cx="13258799" cy="11794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Role of a bioinformatician in industry</a:t>
            </a:r>
            <a:endParaRPr lang="en-US" sz="13800" b="1" dirty="0"/>
          </a:p>
        </p:txBody>
      </p:sp>
      <p:sp>
        <p:nvSpPr>
          <p:cNvPr id="8" name="Retângulo 13">
            <a:extLst>
              <a:ext uri="{FF2B5EF4-FFF2-40B4-BE49-F238E27FC236}">
                <a16:creationId xmlns:a16="http://schemas.microsoft.com/office/drawing/2014/main" id="{ED86FCCA-AF46-8AA7-F542-E90902C896D4}"/>
              </a:ext>
            </a:extLst>
          </p:cNvPr>
          <p:cNvSpPr/>
          <p:nvPr/>
        </p:nvSpPr>
        <p:spPr>
          <a:xfrm>
            <a:off x="1348154" y="3435340"/>
            <a:ext cx="132425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Data management;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Pipeline development;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NGS analysis;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Imputation;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Mapping;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Coverage calculation;</a:t>
            </a:r>
          </a:p>
        </p:txBody>
      </p:sp>
    </p:spTree>
    <p:extLst>
      <p:ext uri="{BB962C8B-B14F-4D97-AF65-F5344CB8AC3E}">
        <p14:creationId xmlns:p14="http://schemas.microsoft.com/office/powerpoint/2010/main" val="2736677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6FB029-1D02-428D-8BE9-09BFD5F27FD7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Hands on the keyboard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 descr="Programadora estrutura de tópicos">
            <a:extLst>
              <a:ext uri="{FF2B5EF4-FFF2-40B4-BE49-F238E27FC236}">
                <a16:creationId xmlns:a16="http://schemas.microsoft.com/office/drawing/2014/main" id="{6874BFA5-B7DD-4ED9-B820-C45A13DA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8" name="Gráfico 7" descr="Programador com preenchimento sólido">
            <a:extLst>
              <a:ext uri="{FF2B5EF4-FFF2-40B4-BE49-F238E27FC236}">
                <a16:creationId xmlns:a16="http://schemas.microsoft.com/office/drawing/2014/main" id="{4461A16C-01A8-44E2-8155-47BB83012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14043-B226-7C45-942D-2F9372DC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4186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4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7245CC4-BB00-436F-A40A-E8687FA4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C90BBCC-80DD-45F8-A91D-E5845D76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2B810B27-1310-4BD0-80BC-13E8562D9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BC7FA5D-B4AD-407C-AA9F-9C3B1607A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FC9838-2F37-487A-AC36-80F4A5846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095" y="2247900"/>
            <a:ext cx="13317809" cy="426779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C90191-FF57-4803-92EF-26FECA792C61}"/>
              </a:ext>
            </a:extLst>
          </p:cNvPr>
          <p:cNvSpPr txBox="1"/>
          <p:nvPr/>
        </p:nvSpPr>
        <p:spPr>
          <a:xfrm>
            <a:off x="5029199" y="859376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pt-BR" sz="4000" kern="0" dirty="0" err="1">
                <a:latin typeface="+mj-lt"/>
                <a:ea typeface="+mj-ea"/>
                <a:cs typeface="+mj-cs"/>
              </a:rPr>
              <a:t>Growth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of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Genbank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and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WGS</a:t>
            </a:r>
          </a:p>
          <a:p>
            <a:pPr algn="ctr" eaLnBrk="0" hangingPunct="0">
              <a:defRPr/>
            </a:pPr>
            <a:r>
              <a:rPr lang="pt-BR" sz="4000" kern="0" dirty="0">
                <a:latin typeface="+mj-lt"/>
                <a:ea typeface="+mj-ea"/>
                <a:cs typeface="+mj-cs"/>
              </a:rPr>
              <a:t>(1982-2022)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B37AD4-0CD2-43AC-B252-19FCE2C4155B}"/>
              </a:ext>
            </a:extLst>
          </p:cNvPr>
          <p:cNvSpPr txBox="1"/>
          <p:nvPr/>
        </p:nvSpPr>
        <p:spPr>
          <a:xfrm>
            <a:off x="2485095" y="9703479"/>
            <a:ext cx="922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ncbi - genbank - statistics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B9AB4-0F4C-FD4B-A064-EEA1FAC8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585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D7E324F-E9D0-B29B-B681-59DD8ACDB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554845"/>
              </p:ext>
            </p:extLst>
          </p:nvPr>
        </p:nvGraphicFramePr>
        <p:xfrm>
          <a:off x="2485095" y="6518627"/>
          <a:ext cx="13317807" cy="3060700"/>
        </p:xfrm>
        <a:graphic>
          <a:graphicData uri="http://schemas.openxmlformats.org/drawingml/2006/table">
            <a:tbl>
              <a:tblPr/>
              <a:tblGrid>
                <a:gridCol w="1849084">
                  <a:extLst>
                    <a:ext uri="{9D8B030D-6E8A-4147-A177-3AD203B41FA5}">
                      <a16:colId xmlns:a16="http://schemas.microsoft.com/office/drawing/2014/main" val="3508475073"/>
                    </a:ext>
                  </a:extLst>
                </a:gridCol>
                <a:gridCol w="1606942">
                  <a:extLst>
                    <a:ext uri="{9D8B030D-6E8A-4147-A177-3AD203B41FA5}">
                      <a16:colId xmlns:a16="http://schemas.microsoft.com/office/drawing/2014/main" val="62425668"/>
                    </a:ext>
                  </a:extLst>
                </a:gridCol>
                <a:gridCol w="2531484">
                  <a:extLst>
                    <a:ext uri="{9D8B030D-6E8A-4147-A177-3AD203B41FA5}">
                      <a16:colId xmlns:a16="http://schemas.microsoft.com/office/drawing/2014/main" val="2611921783"/>
                    </a:ext>
                  </a:extLst>
                </a:gridCol>
                <a:gridCol w="2509471">
                  <a:extLst>
                    <a:ext uri="{9D8B030D-6E8A-4147-A177-3AD203B41FA5}">
                      <a16:colId xmlns:a16="http://schemas.microsoft.com/office/drawing/2014/main" val="387855222"/>
                    </a:ext>
                  </a:extLst>
                </a:gridCol>
                <a:gridCol w="2311355">
                  <a:extLst>
                    <a:ext uri="{9D8B030D-6E8A-4147-A177-3AD203B41FA5}">
                      <a16:colId xmlns:a16="http://schemas.microsoft.com/office/drawing/2014/main" val="3970694937"/>
                    </a:ext>
                  </a:extLst>
                </a:gridCol>
                <a:gridCol w="2509471">
                  <a:extLst>
                    <a:ext uri="{9D8B030D-6E8A-4147-A177-3AD203B41FA5}">
                      <a16:colId xmlns:a16="http://schemas.microsoft.com/office/drawing/2014/main" val="1576652276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GenBank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0839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Release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2538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Dec-82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680.34 Kb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716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Nov-83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2.27 Mb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2427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067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19.07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692.27 Mb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847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20.65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3.27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9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866.01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13.4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1.63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4327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940.51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13.8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1.65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2818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Oct-22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1562.96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18.2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7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43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4723353-861F-49D7-AD5A-1217F47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EFD3863A-7BAB-426F-9338-D68BB9C5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45C34EEF-527A-4606-A65F-3E19A4F9F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1CD2AD6-F3E1-4527-A138-1E4A9BE9D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78D95A8-948C-4BBC-9E4B-99F720CB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06111"/>
            <a:ext cx="7352923" cy="9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4000" dirty="0" err="1">
                <a:latin typeface="Arial" charset="0"/>
              </a:rPr>
              <a:t>Bioinformatics</a:t>
            </a:r>
            <a:r>
              <a:rPr lang="pt-BR" sz="4000" dirty="0">
                <a:latin typeface="Arial" charset="0"/>
              </a:rPr>
              <a:t> </a:t>
            </a:r>
            <a:r>
              <a:rPr lang="pt-BR" sz="4000" dirty="0" err="1">
                <a:latin typeface="Arial" charset="0"/>
              </a:rPr>
              <a:t>project</a:t>
            </a:r>
            <a:endParaRPr lang="en-US" sz="4000" dirty="0">
              <a:latin typeface="Arial" charset="0"/>
            </a:endParaRPr>
          </a:p>
        </p:txBody>
      </p:sp>
      <p:sp>
        <p:nvSpPr>
          <p:cNvPr id="7" name="Text Box 1029">
            <a:extLst>
              <a:ext uri="{FF2B5EF4-FFF2-40B4-BE49-F238E27FC236}">
                <a16:creationId xmlns:a16="http://schemas.microsoft.com/office/drawing/2014/main" id="{0E423BEF-8A81-4DA5-8751-716ADE0D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87" y="5133217"/>
            <a:ext cx="256831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BA633D9-1A8B-4CEF-BC64-63B72F2C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8202" y="2356949"/>
            <a:ext cx="3546986" cy="276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472CE7F-3AFD-44E5-9DEF-3953F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62512" y="2382737"/>
            <a:ext cx="3663053" cy="26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2074C0-9AF4-4583-92DC-E15967C0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57936" y="6251107"/>
            <a:ext cx="3372264" cy="27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0F926194-7A0A-4DEB-AC75-A50A9BDD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531" y="5121922"/>
            <a:ext cx="337226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2" name="Text Box 1029">
            <a:extLst>
              <a:ext uri="{FF2B5EF4-FFF2-40B4-BE49-F238E27FC236}">
                <a16:creationId xmlns:a16="http://schemas.microsoft.com/office/drawing/2014/main" id="{962095F0-6CF7-493D-A40B-55CE41B0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23" y="5463697"/>
            <a:ext cx="3581400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3" name="Text Box 1029">
            <a:extLst>
              <a:ext uri="{FF2B5EF4-FFF2-40B4-BE49-F238E27FC236}">
                <a16:creationId xmlns:a16="http://schemas.microsoft.com/office/drawing/2014/main" id="{8CD3B59B-E548-49DC-BB44-9671127C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837" y="8714253"/>
            <a:ext cx="4288603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4" name="Text Box 1029">
            <a:extLst>
              <a:ext uri="{FF2B5EF4-FFF2-40B4-BE49-F238E27FC236}">
                <a16:creationId xmlns:a16="http://schemas.microsoft.com/office/drawing/2014/main" id="{8C8F8ABE-233C-444B-95DD-C1EDEEB3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694" y="9126523"/>
            <a:ext cx="2903026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Prote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5113E6A-07DE-4287-9D02-773F499D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24595" y="2378438"/>
            <a:ext cx="2591665" cy="305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4E483FBE-8B60-4DA7-971E-4C923AB4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9579" y="6236810"/>
            <a:ext cx="5716084" cy="234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4B72DE4-9B78-5D41-91BA-19E4B402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2512" y="96182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8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2B23FE6A-17AA-4AE1-86B9-AFCC950C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0626" y="3429000"/>
            <a:ext cx="41921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Metagenomics</a:t>
            </a:r>
            <a:endParaRPr lang="en-US" sz="3400" dirty="0">
              <a:latin typeface="Arial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FC09268-D672-403B-8ECC-0A4021FF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7373" y="6526045"/>
            <a:ext cx="3836841" cy="315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FD2F9E43-1352-4D26-91C5-60CCA5361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59" y="4501440"/>
            <a:ext cx="547211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pt-BR" sz="2200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The set of </a:t>
            </a:r>
            <a:r>
              <a:rPr lang="en-US" sz="2200" dirty="0">
                <a:latin typeface="Arial" pitchFamily="34" charset="0"/>
              </a:rPr>
              <a:t>microbiome genome in a specific environment.</a:t>
            </a: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- It permits to </a:t>
            </a:r>
            <a:r>
              <a:rPr lang="en-US" sz="2200" dirty="0">
                <a:latin typeface="Arial" pitchFamily="34" charset="0"/>
              </a:rPr>
              <a:t>access genes of uncultured bacteria in different environments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B4C05-21B0-4675-9977-8E1BBD65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86630" y="5642802"/>
            <a:ext cx="5042286" cy="346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51392744-02F5-4415-805D-7E7F6526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12" y="4455355"/>
            <a:ext cx="4608512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 Genomic analysis of microbiome in a specific environment.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42F9991-C979-4874-B3CF-0509A1040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841" y="3401048"/>
            <a:ext cx="37834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Metagenome</a:t>
            </a:r>
            <a:endParaRPr lang="en-US" sz="2800" dirty="0">
              <a:latin typeface="Arial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236B68-55EB-466B-919D-73E32C091297}"/>
              </a:ext>
            </a:extLst>
          </p:cNvPr>
          <p:cNvSpPr txBox="1"/>
          <p:nvPr/>
        </p:nvSpPr>
        <p:spPr>
          <a:xfrm>
            <a:off x="2914642" y="1072217"/>
            <a:ext cx="11868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4800" dirty="0" err="1">
                <a:latin typeface="Arial" pitchFamily="34" charset="0"/>
              </a:rPr>
              <a:t>Metagenomics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: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exploring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the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unseen</a:t>
            </a:r>
            <a:endParaRPr lang="pt-BR" sz="4800" b="0" i="0" dirty="0">
              <a:solidFill>
                <a:srgbClr val="000000"/>
              </a:solidFill>
              <a:effectLst/>
              <a:latin typeface="Noto Serif" panose="020B06040202020202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D04F319-3C6D-FD4C-A4E7-9AF3BA8D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1265" y="949437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0C7CE-CE2F-49BC-A6FA-983CDA0E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0"/>
            <a:ext cx="136302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14E94-02C5-4545-BEA6-B2D94E67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8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50348</TotalTime>
  <Words>1448</Words>
  <Application>Microsoft Macintosh PowerPoint</Application>
  <PresentationFormat>Custom</PresentationFormat>
  <Paragraphs>324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</vt:lpstr>
      <vt:lpstr>Merriweather</vt:lpstr>
      <vt:lpstr>Courier New</vt:lpstr>
      <vt:lpstr>Open Sans</vt:lpstr>
      <vt:lpstr>Montserrat</vt:lpstr>
      <vt:lpstr>Times New Roman</vt:lpstr>
      <vt:lpstr>Noto 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</dc:title>
  <dc:creator>Haniel Cedraz</dc:creator>
  <cp:lastModifiedBy>Haniel Cedraz</cp:lastModifiedBy>
  <cp:revision>19</cp:revision>
  <dcterms:created xsi:type="dcterms:W3CDTF">2006-08-16T00:00:00Z</dcterms:created>
  <dcterms:modified xsi:type="dcterms:W3CDTF">2022-10-31T15:01:16Z</dcterms:modified>
  <dc:identifier>DAEIbxEF_M0</dc:identifier>
</cp:coreProperties>
</file>